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Anton"/>
      <p:regular r:id="rId16"/>
    </p:embeddedFont>
    <p:embeddedFont>
      <p:font typeface="League Spartan"/>
      <p:regular r:id="rId17"/>
      <p:bold r:id="rId18"/>
    </p:embeddedFont>
    <p:embeddedFont>
      <p:font typeface="Arimo"/>
      <p:bold r:id="rId19"/>
      <p:boldItalic r:id="rId20"/>
    </p:embeddedFont>
    <p:embeddedFont>
      <p:font typeface="Shrikhand"/>
      <p:regular r:id="rId21"/>
    </p:embeddedFont>
    <p:embeddedFont>
      <p:font typeface="Big Shoulders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boldItalic.fntdata"/><Relationship Id="rId11" Type="http://schemas.openxmlformats.org/officeDocument/2006/relationships/slide" Target="slides/slide5.xml"/><Relationship Id="rId22" Type="http://schemas.openxmlformats.org/officeDocument/2006/relationships/font" Target="fonts/BigShoulders-bold.fntdata"/><Relationship Id="rId10" Type="http://schemas.openxmlformats.org/officeDocument/2006/relationships/slide" Target="slides/slide4.xml"/><Relationship Id="rId21" Type="http://schemas.openxmlformats.org/officeDocument/2006/relationships/font" Target="fonts/Shrikhan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eagueSpartan-regular.fntdata"/><Relationship Id="rId16" Type="http://schemas.openxmlformats.org/officeDocument/2006/relationships/font" Target="fonts/Anton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Arim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eagueSpartan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44c1ebe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5e44c1ebea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e44c1ebea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5e44c1ebea_2_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44c1ebea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5e44c1ebea_2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44c1ebea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5e44c1ebea_2_1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e44c1ebea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5e44c1ebea_2_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44c1ebea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5e44c1ebea_2_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44c1ebea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5e44c1ebea_2_1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48eed1b7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5e48eed1b7_1_1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44c1ebea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5e44c1ebea_2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12.jpg"/><Relationship Id="rId6" Type="http://schemas.openxmlformats.org/officeDocument/2006/relationships/image" Target="../media/image36.jpg"/><Relationship Id="rId7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1" Type="http://schemas.openxmlformats.org/officeDocument/2006/relationships/image" Target="../media/image24.jpg"/><Relationship Id="rId10" Type="http://schemas.openxmlformats.org/officeDocument/2006/relationships/image" Target="../media/image25.png"/><Relationship Id="rId9" Type="http://schemas.openxmlformats.org/officeDocument/2006/relationships/image" Target="../media/image30.png"/><Relationship Id="rId5" Type="http://schemas.openxmlformats.org/officeDocument/2006/relationships/image" Target="../media/image14.jpg"/><Relationship Id="rId6" Type="http://schemas.openxmlformats.org/officeDocument/2006/relationships/image" Target="../media/image13.jpg"/><Relationship Id="rId7" Type="http://schemas.openxmlformats.org/officeDocument/2006/relationships/image" Target="../media/image18.jpg"/><Relationship Id="rId8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37.png"/><Relationship Id="rId7" Type="http://schemas.openxmlformats.org/officeDocument/2006/relationships/image" Target="../media/image33.png"/><Relationship Id="rId8" Type="http://schemas.openxmlformats.org/officeDocument/2006/relationships/image" Target="../media/image3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932" l="0" r="-3237" t="-9713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514350" y="514350"/>
            <a:ext cx="260314" cy="260314"/>
          </a:xfrm>
          <a:custGeom>
            <a:rect b="b" l="l" r="r" t="t"/>
            <a:pathLst>
              <a:path extrusionOk="0" h="520627" w="520627">
                <a:moveTo>
                  <a:pt x="0" y="0"/>
                </a:moveTo>
                <a:lnTo>
                  <a:pt x="520627" y="0"/>
                </a:lnTo>
                <a:lnTo>
                  <a:pt x="520627" y="520627"/>
                </a:lnTo>
                <a:lnTo>
                  <a:pt x="0" y="520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 txBox="1"/>
          <p:nvPr/>
        </p:nvSpPr>
        <p:spPr>
          <a:xfrm>
            <a:off x="514350" y="2371725"/>
            <a:ext cx="6599859" cy="1791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0600" u="none" cap="none" strike="noStrike">
                <a:solidFill>
                  <a:srgbClr val="806803"/>
                </a:solidFill>
                <a:latin typeface="Anton"/>
                <a:ea typeface="Anton"/>
                <a:cs typeface="Anton"/>
                <a:sym typeface="Anton"/>
              </a:rPr>
              <a:t>VIBE SHOT</a:t>
            </a:r>
            <a:endParaRPr sz="700"/>
          </a:p>
        </p:txBody>
      </p:sp>
      <p:grpSp>
        <p:nvGrpSpPr>
          <p:cNvPr id="132" name="Google Shape;132;p25"/>
          <p:cNvGrpSpPr/>
          <p:nvPr/>
        </p:nvGrpSpPr>
        <p:grpSpPr>
          <a:xfrm>
            <a:off x="514350" y="4045138"/>
            <a:ext cx="2909425" cy="479170"/>
            <a:chOff x="0" y="0"/>
            <a:chExt cx="2772956" cy="456694"/>
          </a:xfrm>
        </p:grpSpPr>
        <p:sp>
          <p:nvSpPr>
            <p:cNvPr id="133" name="Google Shape;133;p25"/>
            <p:cNvSpPr/>
            <p:nvPr/>
          </p:nvSpPr>
          <p:spPr>
            <a:xfrm>
              <a:off x="0" y="0"/>
              <a:ext cx="2772956" cy="456694"/>
            </a:xfrm>
            <a:custGeom>
              <a:rect b="b" l="l" r="r" t="t"/>
              <a:pathLst>
                <a:path extrusionOk="0" h="456694" w="2772956">
                  <a:moveTo>
                    <a:pt x="203200" y="0"/>
                  </a:moveTo>
                  <a:lnTo>
                    <a:pt x="2772956" y="0"/>
                  </a:lnTo>
                  <a:lnTo>
                    <a:pt x="2569756" y="456694"/>
                  </a:lnTo>
                  <a:lnTo>
                    <a:pt x="0" y="45669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2F644"/>
            </a:solidFill>
            <a:ln>
              <a:noFill/>
            </a:ln>
          </p:spPr>
        </p:sp>
        <p:sp>
          <p:nvSpPr>
            <p:cNvPr id="134" name="Google Shape;134;p25"/>
            <p:cNvSpPr txBox="1"/>
            <p:nvPr/>
          </p:nvSpPr>
          <p:spPr>
            <a:xfrm>
              <a:off x="101600" y="28575"/>
              <a:ext cx="2569756" cy="428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300" u="none" cap="none" strike="noStrike">
                  <a:solidFill>
                    <a:srgbClr val="0E0F0F"/>
                  </a:solidFill>
                  <a:latin typeface="Arimo"/>
                  <a:ea typeface="Arimo"/>
                  <a:cs typeface="Arimo"/>
                  <a:sym typeface="Arimo"/>
                </a:rPr>
                <a:t>LESS VIBRATION,MAX VIBE🔥</a:t>
              </a:r>
              <a:endParaRPr sz="700"/>
            </a:p>
            <a:p>
              <a:pPr indent="0" lvl="0" marL="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300" u="none" cap="none" strike="noStrike">
                <a:solidFill>
                  <a:srgbClr val="0E0F0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135" name="Google Shape;135;p25"/>
          <p:cNvSpPr/>
          <p:nvPr/>
        </p:nvSpPr>
        <p:spPr>
          <a:xfrm>
            <a:off x="3296588" y="4045684"/>
            <a:ext cx="4465663" cy="364544"/>
          </a:xfrm>
          <a:custGeom>
            <a:rect b="b" l="l" r="r" t="t"/>
            <a:pathLst>
              <a:path extrusionOk="0" h="729088" w="8931326">
                <a:moveTo>
                  <a:pt x="0" y="0"/>
                </a:moveTo>
                <a:lnTo>
                  <a:pt x="8931326" y="0"/>
                </a:lnTo>
                <a:lnTo>
                  <a:pt x="8931326" y="729088"/>
                </a:lnTo>
                <a:lnTo>
                  <a:pt x="0" y="729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25"/>
          <p:cNvSpPr/>
          <p:nvPr/>
        </p:nvSpPr>
        <p:spPr>
          <a:xfrm>
            <a:off x="6236460" y="3975036"/>
            <a:ext cx="505841" cy="505841"/>
          </a:xfrm>
          <a:custGeom>
            <a:rect b="b" l="l" r="r" t="t"/>
            <a:pathLst>
              <a:path extrusionOk="0" h="1011682" w="1011682">
                <a:moveTo>
                  <a:pt x="0" y="0"/>
                </a:moveTo>
                <a:lnTo>
                  <a:pt x="1011683" y="0"/>
                </a:lnTo>
                <a:lnTo>
                  <a:pt x="1011683" y="1011682"/>
                </a:lnTo>
                <a:lnTo>
                  <a:pt x="0" y="1011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25"/>
          <p:cNvSpPr txBox="1"/>
          <p:nvPr/>
        </p:nvSpPr>
        <p:spPr>
          <a:xfrm>
            <a:off x="3814280" y="4142123"/>
            <a:ext cx="2204815" cy="185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ISHAAN AND MEDHAANSH</a:t>
            </a:r>
            <a:endParaRPr sz="700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0E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6"/>
          <p:cNvGrpSpPr/>
          <p:nvPr/>
        </p:nvGrpSpPr>
        <p:grpSpPr>
          <a:xfrm>
            <a:off x="6705701" y="3138"/>
            <a:ext cx="2438301" cy="5140362"/>
            <a:chOff x="0" y="0"/>
            <a:chExt cx="1284372" cy="2707680"/>
          </a:xfrm>
        </p:grpSpPr>
        <p:sp>
          <p:nvSpPr>
            <p:cNvPr id="143" name="Google Shape;143;p26"/>
            <p:cNvSpPr/>
            <p:nvPr/>
          </p:nvSpPr>
          <p:spPr>
            <a:xfrm>
              <a:off x="0" y="0"/>
              <a:ext cx="1284372" cy="2707680"/>
            </a:xfrm>
            <a:custGeom>
              <a:rect b="b" l="l" r="r" t="t"/>
              <a:pathLst>
                <a:path extrusionOk="0" h="2707680" w="1284372">
                  <a:moveTo>
                    <a:pt x="0" y="0"/>
                  </a:moveTo>
                  <a:lnTo>
                    <a:pt x="1284372" y="0"/>
                  </a:lnTo>
                  <a:lnTo>
                    <a:pt x="1284372" y="2707680"/>
                  </a:lnTo>
                  <a:lnTo>
                    <a:pt x="0" y="2707680"/>
                  </a:lnTo>
                  <a:close/>
                </a:path>
              </a:pathLst>
            </a:custGeom>
            <a:solidFill>
              <a:srgbClr val="D2F644"/>
            </a:solidFill>
            <a:ln>
              <a:noFill/>
            </a:ln>
          </p:spPr>
        </p:sp>
        <p:sp>
          <p:nvSpPr>
            <p:cNvPr id="144" name="Google Shape;144;p26"/>
            <p:cNvSpPr txBox="1"/>
            <p:nvPr/>
          </p:nvSpPr>
          <p:spPr>
            <a:xfrm>
              <a:off x="0" y="0"/>
              <a:ext cx="1284371" cy="2707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6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6"/>
          <p:cNvSpPr/>
          <p:nvPr/>
        </p:nvSpPr>
        <p:spPr>
          <a:xfrm>
            <a:off x="4572000" y="1173307"/>
            <a:ext cx="3097341" cy="3330466"/>
          </a:xfrm>
          <a:custGeom>
            <a:rect b="b" l="l" r="r" t="t"/>
            <a:pathLst>
              <a:path extrusionOk="0" h="1031953" w="959718">
                <a:moveTo>
                  <a:pt x="0" y="0"/>
                </a:moveTo>
                <a:lnTo>
                  <a:pt x="959718" y="0"/>
                </a:lnTo>
                <a:lnTo>
                  <a:pt x="959718" y="1031953"/>
                </a:lnTo>
                <a:lnTo>
                  <a:pt x="0" y="103195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661" l="0" r="0" t="-19661"/>
            </a:stretch>
          </a:blipFill>
          <a:ln>
            <a:noFill/>
          </a:ln>
        </p:spPr>
      </p:sp>
      <p:sp>
        <p:nvSpPr>
          <p:cNvPr id="146" name="Google Shape;146;p26"/>
          <p:cNvSpPr/>
          <p:nvPr/>
        </p:nvSpPr>
        <p:spPr>
          <a:xfrm>
            <a:off x="-267665" y="4394352"/>
            <a:ext cx="2876274" cy="234798"/>
          </a:xfrm>
          <a:custGeom>
            <a:rect b="b" l="l" r="r" t="t"/>
            <a:pathLst>
              <a:path extrusionOk="0" h="469596" w="5752548">
                <a:moveTo>
                  <a:pt x="0" y="0"/>
                </a:moveTo>
                <a:lnTo>
                  <a:pt x="5752548" y="0"/>
                </a:lnTo>
                <a:lnTo>
                  <a:pt x="5752548" y="469596"/>
                </a:lnTo>
                <a:lnTo>
                  <a:pt x="0" y="469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26"/>
          <p:cNvSpPr/>
          <p:nvPr/>
        </p:nvSpPr>
        <p:spPr>
          <a:xfrm>
            <a:off x="274535" y="397616"/>
            <a:ext cx="479630" cy="479630"/>
          </a:xfrm>
          <a:custGeom>
            <a:rect b="b" l="l" r="r" t="t"/>
            <a:pathLst>
              <a:path extrusionOk="0" h="959260" w="959260">
                <a:moveTo>
                  <a:pt x="0" y="0"/>
                </a:moveTo>
                <a:lnTo>
                  <a:pt x="959260" y="0"/>
                </a:lnTo>
                <a:lnTo>
                  <a:pt x="959260" y="959260"/>
                </a:lnTo>
                <a:lnTo>
                  <a:pt x="0" y="959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26"/>
          <p:cNvSpPr txBox="1"/>
          <p:nvPr/>
        </p:nvSpPr>
        <p:spPr>
          <a:xfrm>
            <a:off x="774663" y="924871"/>
            <a:ext cx="3248267" cy="1460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800" u="none" cap="none" strike="noStrike">
                <a:solidFill>
                  <a:srgbClr val="ECEBE4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  <a:endParaRPr sz="700"/>
          </a:p>
          <a:p>
            <a:pPr indent="0" lvl="0" marL="0" marR="0" rtl="0" algn="l">
              <a:lnSpc>
                <a:spcPct val="102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800" u="none" cap="none" strike="noStrike">
                <a:solidFill>
                  <a:srgbClr val="ECEBE4"/>
                </a:solidFill>
                <a:latin typeface="Anton"/>
                <a:ea typeface="Anton"/>
                <a:cs typeface="Anton"/>
                <a:sym typeface="Anton"/>
              </a:rPr>
              <a:t>Title: The Sweet Spot Problem</a:t>
            </a:r>
            <a:endParaRPr sz="700"/>
          </a:p>
          <a:p>
            <a:pPr indent="0" lvl="0" marL="0" marR="0" rtl="0" algn="l">
              <a:lnSpc>
                <a:spcPct val="102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800" u="none" cap="none" strike="noStrike">
              <a:solidFill>
                <a:srgbClr val="ECEBE4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169540" y="2537408"/>
            <a:ext cx="4120917" cy="1672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BA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 TENNIS, HITTING THE RACKET'S SWEET SPOT IS CRUCIAL FOR POWER, CONTROL, AND AVOIDING INJURIES.</a:t>
            </a:r>
            <a:endParaRPr sz="700"/>
          </a:p>
          <a:p>
            <a:pPr indent="0" lvl="0" marL="0" marR="0" rtl="0" algn="ctr">
              <a:lnSpc>
                <a:spcPct val="102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BA010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02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BA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BEGINNERS OFTEN CAN’T TELL IF THEY’VE HIT THE SWEET SPOT—NO FEEDBACK, NO GUIDANCE.</a:t>
            </a:r>
            <a:endParaRPr sz="700"/>
          </a:p>
          <a:p>
            <a:pPr indent="0" lvl="0" marL="0" marR="0" rtl="0" algn="ctr">
              <a:lnSpc>
                <a:spcPct val="102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BA010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02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BA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CURRENT METHODS RELY ON VISUAL OBSERVATION, WHICH IS DELAYED AND SUBJECTIVE.</a:t>
            </a:r>
            <a:endParaRPr sz="700"/>
          </a:p>
          <a:p>
            <a:pPr indent="0" lvl="0" marL="0" marR="0" rtl="0" algn="ctr">
              <a:lnSpc>
                <a:spcPct val="102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BA010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02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BA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THERE’S NO AFFORDABLE, REAL-TIME SOLUTION TO PROVIDE INSTANT FEEDBACK BASED ON HIT QUALITY.</a:t>
            </a:r>
            <a:endParaRPr sz="700"/>
          </a:p>
          <a:p>
            <a:pPr indent="0" lvl="0" marL="0" marR="0" rtl="0" algn="ctr">
              <a:lnSpc>
                <a:spcPct val="102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BA010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ctr">
              <a:lnSpc>
                <a:spcPct val="1029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BA01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MISSED HITS ALSO CAUSE UNNECESSARY VIBRATION AND NOISE, INCREASING RISK OF WRIST STRAIN.</a:t>
            </a:r>
            <a:endParaRPr sz="700"/>
          </a:p>
        </p:txBody>
      </p:sp>
    </p:spTree>
  </p:cSld>
  <p:clrMapOvr>
    <a:masterClrMapping/>
  </p:clrMapOvr>
  <p:transition spd="med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0E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>
            <a:off x="514350" y="514350"/>
            <a:ext cx="260314" cy="260314"/>
          </a:xfrm>
          <a:custGeom>
            <a:rect b="b" l="l" r="r" t="t"/>
            <a:pathLst>
              <a:path extrusionOk="0" h="520627" w="520627">
                <a:moveTo>
                  <a:pt x="0" y="0"/>
                </a:moveTo>
                <a:lnTo>
                  <a:pt x="520627" y="0"/>
                </a:lnTo>
                <a:lnTo>
                  <a:pt x="520627" y="520627"/>
                </a:lnTo>
                <a:lnTo>
                  <a:pt x="0" y="520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7"/>
          <p:cNvSpPr txBox="1"/>
          <p:nvPr/>
        </p:nvSpPr>
        <p:spPr>
          <a:xfrm>
            <a:off x="1833129" y="1203197"/>
            <a:ext cx="5477741" cy="611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4500" u="none" cap="none" strike="noStrike">
                <a:solidFill>
                  <a:srgbClr val="806803"/>
                </a:solidFill>
                <a:latin typeface="Anton"/>
                <a:ea typeface="Anton"/>
                <a:cs typeface="Anton"/>
                <a:sym typeface="Anton"/>
              </a:rPr>
              <a:t>Meet The Instructor</a:t>
            </a:r>
            <a:endParaRPr sz="700"/>
          </a:p>
        </p:txBody>
      </p:sp>
      <p:grpSp>
        <p:nvGrpSpPr>
          <p:cNvPr id="156" name="Google Shape;156;p27"/>
          <p:cNvGrpSpPr/>
          <p:nvPr/>
        </p:nvGrpSpPr>
        <p:grpSpPr>
          <a:xfrm>
            <a:off x="514350" y="2182150"/>
            <a:ext cx="1573925" cy="1760025"/>
            <a:chOff x="0" y="0"/>
            <a:chExt cx="829064" cy="927091"/>
          </a:xfrm>
        </p:grpSpPr>
        <p:sp>
          <p:nvSpPr>
            <p:cNvPr id="157" name="Google Shape;157;p27"/>
            <p:cNvSpPr/>
            <p:nvPr/>
          </p:nvSpPr>
          <p:spPr>
            <a:xfrm>
              <a:off x="0" y="0"/>
              <a:ext cx="829064" cy="927091"/>
            </a:xfrm>
            <a:custGeom>
              <a:rect b="b" l="l" r="r" t="t"/>
              <a:pathLst>
                <a:path extrusionOk="0" h="927091" w="829064">
                  <a:moveTo>
                    <a:pt x="0" y="0"/>
                  </a:moveTo>
                  <a:lnTo>
                    <a:pt x="829064" y="0"/>
                  </a:lnTo>
                  <a:lnTo>
                    <a:pt x="829064" y="927091"/>
                  </a:lnTo>
                  <a:lnTo>
                    <a:pt x="0" y="927091"/>
                  </a:lnTo>
                  <a:close/>
                </a:path>
              </a:pathLst>
            </a:custGeom>
            <a:solidFill>
              <a:srgbClr val="D2F644"/>
            </a:solidFill>
            <a:ln>
              <a:noFill/>
            </a:ln>
          </p:spPr>
        </p:sp>
        <p:sp>
          <p:nvSpPr>
            <p:cNvPr id="158" name="Google Shape;158;p27"/>
            <p:cNvSpPr txBox="1"/>
            <p:nvPr/>
          </p:nvSpPr>
          <p:spPr>
            <a:xfrm>
              <a:off x="0" y="28575"/>
              <a:ext cx="829064" cy="89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200" u="none" cap="none" strike="noStrike">
                  <a:solidFill>
                    <a:srgbClr val="0E0F0F"/>
                  </a:solidFill>
                  <a:latin typeface="Arimo"/>
                  <a:ea typeface="Arimo"/>
                  <a:cs typeface="Arimo"/>
                  <a:sym typeface="Arimo"/>
                </a:rPr>
                <a:t>BRAINSTORMING POST-PRE-RESIDENCY; IDEAS FELT SCATTERED AND THE DEADLINE PRESSURE WAS HIGH.</a:t>
              </a:r>
              <a:endParaRPr sz="700"/>
            </a:p>
          </p:txBody>
        </p:sp>
      </p:grpSp>
      <p:grpSp>
        <p:nvGrpSpPr>
          <p:cNvPr id="159" name="Google Shape;159;p27"/>
          <p:cNvGrpSpPr/>
          <p:nvPr/>
        </p:nvGrpSpPr>
        <p:grpSpPr>
          <a:xfrm>
            <a:off x="3480777" y="2226006"/>
            <a:ext cx="1652656" cy="1760025"/>
            <a:chOff x="0" y="0"/>
            <a:chExt cx="870535" cy="927091"/>
          </a:xfrm>
        </p:grpSpPr>
        <p:sp>
          <p:nvSpPr>
            <p:cNvPr id="160" name="Google Shape;160;p27"/>
            <p:cNvSpPr/>
            <p:nvPr/>
          </p:nvSpPr>
          <p:spPr>
            <a:xfrm>
              <a:off x="0" y="0"/>
              <a:ext cx="870535" cy="927091"/>
            </a:xfrm>
            <a:custGeom>
              <a:rect b="b" l="l" r="r" t="t"/>
              <a:pathLst>
                <a:path extrusionOk="0" h="927091" w="870535">
                  <a:moveTo>
                    <a:pt x="0" y="0"/>
                  </a:moveTo>
                  <a:lnTo>
                    <a:pt x="870535" y="0"/>
                  </a:lnTo>
                  <a:lnTo>
                    <a:pt x="870535" y="927091"/>
                  </a:lnTo>
                  <a:lnTo>
                    <a:pt x="0" y="927091"/>
                  </a:lnTo>
                  <a:close/>
                </a:path>
              </a:pathLst>
            </a:custGeom>
            <a:solidFill>
              <a:srgbClr val="D2F644"/>
            </a:solidFill>
            <a:ln>
              <a:noFill/>
            </a:ln>
          </p:spPr>
        </p:sp>
        <p:sp>
          <p:nvSpPr>
            <p:cNvPr id="161" name="Google Shape;161;p27"/>
            <p:cNvSpPr txBox="1"/>
            <p:nvPr/>
          </p:nvSpPr>
          <p:spPr>
            <a:xfrm>
              <a:off x="0" y="28575"/>
              <a:ext cx="870535" cy="89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200" u="none" cap="none" strike="noStrike">
                  <a:solidFill>
                    <a:srgbClr val="0E0F0F"/>
                  </a:solidFill>
                  <a:latin typeface="Arimo"/>
                  <a:ea typeface="Arimo"/>
                  <a:cs typeface="Arimo"/>
                  <a:sym typeface="Arimo"/>
                </a:rPr>
                <a:t>WANTED A SMART TENNIS SYSTEM—BUT WEREN’T SURE HOW TO IMPLEMENT IT.</a:t>
              </a:r>
              <a:endParaRPr sz="700"/>
            </a:p>
          </p:txBody>
        </p:sp>
      </p:grpSp>
      <p:grpSp>
        <p:nvGrpSpPr>
          <p:cNvPr id="162" name="Google Shape;162;p27"/>
          <p:cNvGrpSpPr/>
          <p:nvPr/>
        </p:nvGrpSpPr>
        <p:grpSpPr>
          <a:xfrm>
            <a:off x="6945857" y="2182150"/>
            <a:ext cx="1634640" cy="1803880"/>
            <a:chOff x="0" y="0"/>
            <a:chExt cx="861045" cy="950192"/>
          </a:xfrm>
        </p:grpSpPr>
        <p:sp>
          <p:nvSpPr>
            <p:cNvPr id="163" name="Google Shape;163;p27"/>
            <p:cNvSpPr/>
            <p:nvPr/>
          </p:nvSpPr>
          <p:spPr>
            <a:xfrm>
              <a:off x="0" y="0"/>
              <a:ext cx="861045" cy="950192"/>
            </a:xfrm>
            <a:custGeom>
              <a:rect b="b" l="l" r="r" t="t"/>
              <a:pathLst>
                <a:path extrusionOk="0" h="950192" w="861045">
                  <a:moveTo>
                    <a:pt x="0" y="0"/>
                  </a:moveTo>
                  <a:lnTo>
                    <a:pt x="861045" y="0"/>
                  </a:lnTo>
                  <a:lnTo>
                    <a:pt x="861045" y="950192"/>
                  </a:lnTo>
                  <a:lnTo>
                    <a:pt x="0" y="950192"/>
                  </a:lnTo>
                  <a:close/>
                </a:path>
              </a:pathLst>
            </a:custGeom>
            <a:solidFill>
              <a:srgbClr val="D2F644"/>
            </a:solidFill>
            <a:ln>
              <a:noFill/>
            </a:ln>
          </p:spPr>
        </p:sp>
        <p:sp>
          <p:nvSpPr>
            <p:cNvPr id="164" name="Google Shape;164;p27"/>
            <p:cNvSpPr txBox="1"/>
            <p:nvPr/>
          </p:nvSpPr>
          <p:spPr>
            <a:xfrm>
              <a:off x="0" y="19050"/>
              <a:ext cx="861045" cy="9311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-114300" lvl="1" marL="22860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E0F0F"/>
                </a:buClr>
                <a:buSzPts val="1000"/>
                <a:buFont typeface="Arial"/>
                <a:buChar char="•"/>
              </a:pPr>
              <a:r>
                <a:rPr b="1" i="0" lang="en" sz="1000" u="none" cap="none" strike="noStrike">
                  <a:solidFill>
                    <a:srgbClr val="0E0F0F"/>
                  </a:solidFill>
                  <a:latin typeface="Arimo"/>
                  <a:ea typeface="Arimo"/>
                  <a:cs typeface="Arimo"/>
                  <a:sym typeface="Arimo"/>
                </a:rPr>
                <a:t>AFTER DISCUSSIONS WITH MENTORS AND A LOT OF UNCERTAINTY, WE FINALIZED THE IDEA: VIBE SHOT—A SMART FEEDBACK SYSTEM USING VIBRATION SENSING.</a:t>
              </a:r>
              <a:endParaRPr sz="700"/>
            </a:p>
            <a:p>
              <a:pPr indent="0" lvl="0" marL="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000" u="none" cap="none" strike="noStrike">
                <a:solidFill>
                  <a:srgbClr val="0E0F0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165" name="Google Shape;165;p27"/>
          <p:cNvSpPr/>
          <p:nvPr/>
        </p:nvSpPr>
        <p:spPr>
          <a:xfrm>
            <a:off x="7191513" y="1355833"/>
            <a:ext cx="2876274" cy="234798"/>
          </a:xfrm>
          <a:custGeom>
            <a:rect b="b" l="l" r="r" t="t"/>
            <a:pathLst>
              <a:path extrusionOk="0" h="469596" w="5752548">
                <a:moveTo>
                  <a:pt x="0" y="0"/>
                </a:moveTo>
                <a:lnTo>
                  <a:pt x="5752548" y="0"/>
                </a:lnTo>
                <a:lnTo>
                  <a:pt x="5752548" y="469595"/>
                </a:lnTo>
                <a:lnTo>
                  <a:pt x="0" y="469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7"/>
          <p:cNvSpPr/>
          <p:nvPr/>
        </p:nvSpPr>
        <p:spPr>
          <a:xfrm flipH="1">
            <a:off x="-1043144" y="1355833"/>
            <a:ext cx="2876274" cy="234798"/>
          </a:xfrm>
          <a:custGeom>
            <a:rect b="b" l="l" r="r" t="t"/>
            <a:pathLst>
              <a:path extrusionOk="0" h="469596" w="5752548">
                <a:moveTo>
                  <a:pt x="5752548" y="0"/>
                </a:moveTo>
                <a:lnTo>
                  <a:pt x="0" y="0"/>
                </a:lnTo>
                <a:lnTo>
                  <a:pt x="0" y="469595"/>
                </a:lnTo>
                <a:lnTo>
                  <a:pt x="5752548" y="469595"/>
                </a:lnTo>
                <a:lnTo>
                  <a:pt x="575254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27"/>
          <p:cNvSpPr/>
          <p:nvPr/>
        </p:nvSpPr>
        <p:spPr>
          <a:xfrm>
            <a:off x="7644008" y="1219940"/>
            <a:ext cx="869422" cy="741380"/>
          </a:xfrm>
          <a:custGeom>
            <a:rect b="b" l="l" r="r" t="t"/>
            <a:pathLst>
              <a:path extrusionOk="0" h="1482760" w="1738844">
                <a:moveTo>
                  <a:pt x="0" y="0"/>
                </a:moveTo>
                <a:lnTo>
                  <a:pt x="1738844" y="0"/>
                </a:lnTo>
                <a:lnTo>
                  <a:pt x="1738844" y="1482759"/>
                </a:lnTo>
                <a:lnTo>
                  <a:pt x="0" y="1482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27"/>
          <p:cNvSpPr/>
          <p:nvPr/>
        </p:nvSpPr>
        <p:spPr>
          <a:xfrm>
            <a:off x="400380" y="1219940"/>
            <a:ext cx="869422" cy="741380"/>
          </a:xfrm>
          <a:custGeom>
            <a:rect b="b" l="l" r="r" t="t"/>
            <a:pathLst>
              <a:path extrusionOk="0" h="1482760" w="1738844">
                <a:moveTo>
                  <a:pt x="0" y="0"/>
                </a:moveTo>
                <a:lnTo>
                  <a:pt x="1738843" y="0"/>
                </a:lnTo>
                <a:lnTo>
                  <a:pt x="1738843" y="1482759"/>
                </a:lnTo>
                <a:lnTo>
                  <a:pt x="0" y="1482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27"/>
          <p:cNvSpPr/>
          <p:nvPr/>
        </p:nvSpPr>
        <p:spPr>
          <a:xfrm>
            <a:off x="2572324" y="2571750"/>
            <a:ext cx="583554" cy="1028700"/>
          </a:xfrm>
          <a:custGeom>
            <a:rect b="b" l="l" r="r" t="t"/>
            <a:pathLst>
              <a:path extrusionOk="0" h="2057400" w="1167107">
                <a:moveTo>
                  <a:pt x="0" y="0"/>
                </a:moveTo>
                <a:lnTo>
                  <a:pt x="1167107" y="0"/>
                </a:lnTo>
                <a:lnTo>
                  <a:pt x="116710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27"/>
          <p:cNvSpPr/>
          <p:nvPr/>
        </p:nvSpPr>
        <p:spPr>
          <a:xfrm>
            <a:off x="5339314" y="2547813"/>
            <a:ext cx="1091224" cy="1028700"/>
          </a:xfrm>
          <a:custGeom>
            <a:rect b="b" l="l" r="r" t="t"/>
            <a:pathLst>
              <a:path extrusionOk="0" h="2057400" w="2182447">
                <a:moveTo>
                  <a:pt x="0" y="0"/>
                </a:moveTo>
                <a:lnTo>
                  <a:pt x="2182446" y="0"/>
                </a:lnTo>
                <a:lnTo>
                  <a:pt x="218244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1" name="Google Shape;171;p27"/>
          <p:cNvGrpSpPr/>
          <p:nvPr/>
        </p:nvGrpSpPr>
        <p:grpSpPr>
          <a:xfrm>
            <a:off x="2878108" y="154709"/>
            <a:ext cx="3401792" cy="1201123"/>
            <a:chOff x="37354" y="436555"/>
            <a:chExt cx="9071445" cy="3202994"/>
          </a:xfrm>
        </p:grpSpPr>
        <p:sp>
          <p:nvSpPr>
            <p:cNvPr id="172" name="Google Shape;172;p27"/>
            <p:cNvSpPr txBox="1"/>
            <p:nvPr/>
          </p:nvSpPr>
          <p:spPr>
            <a:xfrm rot="-293439">
              <a:off x="102177" y="814255"/>
              <a:ext cx="8941799" cy="1902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79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800" u="none" cap="none" strike="noStrike">
                  <a:solidFill>
                    <a:srgbClr val="00D596"/>
                  </a:solidFill>
                  <a:latin typeface="Arial"/>
                  <a:ea typeface="Arial"/>
                  <a:cs typeface="Arial"/>
                  <a:sym typeface="Arial"/>
                </a:rPr>
                <a:t>Vibe</a:t>
              </a:r>
              <a:endParaRPr sz="700"/>
            </a:p>
          </p:txBody>
        </p:sp>
        <p:sp>
          <p:nvSpPr>
            <p:cNvPr id="173" name="Google Shape;173;p27"/>
            <p:cNvSpPr txBox="1"/>
            <p:nvPr/>
          </p:nvSpPr>
          <p:spPr>
            <a:xfrm rot="-303637">
              <a:off x="355313" y="2386430"/>
              <a:ext cx="8567567" cy="8769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2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2500" u="none" cap="none" strike="noStrike">
                  <a:solidFill>
                    <a:srgbClr val="1E5175"/>
                  </a:solidFill>
                  <a:latin typeface="Shrikhand"/>
                  <a:ea typeface="Shrikhand"/>
                  <a:cs typeface="Shrikhand"/>
                  <a:sym typeface="Shrikhand"/>
                </a:rPr>
                <a:t>check</a:t>
              </a:r>
              <a:endParaRPr sz="700"/>
            </a:p>
          </p:txBody>
        </p:sp>
      </p:grp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0E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/>
          <p:nvPr/>
        </p:nvSpPr>
        <p:spPr>
          <a:xfrm>
            <a:off x="514350" y="514350"/>
            <a:ext cx="260314" cy="260314"/>
          </a:xfrm>
          <a:custGeom>
            <a:rect b="b" l="l" r="r" t="t"/>
            <a:pathLst>
              <a:path extrusionOk="0" h="520627" w="520627">
                <a:moveTo>
                  <a:pt x="0" y="0"/>
                </a:moveTo>
                <a:lnTo>
                  <a:pt x="520627" y="0"/>
                </a:lnTo>
                <a:lnTo>
                  <a:pt x="520627" y="520627"/>
                </a:lnTo>
                <a:lnTo>
                  <a:pt x="0" y="520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9" name="Google Shape;179;p28"/>
          <p:cNvGrpSpPr/>
          <p:nvPr/>
        </p:nvGrpSpPr>
        <p:grpSpPr>
          <a:xfrm>
            <a:off x="4202363" y="-594637"/>
            <a:ext cx="6332773" cy="6332773"/>
            <a:chOff x="0" y="0"/>
            <a:chExt cx="812800" cy="812800"/>
          </a:xfrm>
        </p:grpSpPr>
        <p:sp>
          <p:nvSpPr>
            <p:cNvPr id="180" name="Google Shape;180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2F6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6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28"/>
          <p:cNvSpPr/>
          <p:nvPr/>
        </p:nvSpPr>
        <p:spPr>
          <a:xfrm>
            <a:off x="4452565" y="137999"/>
            <a:ext cx="1772814" cy="1013037"/>
          </a:xfrm>
          <a:custGeom>
            <a:rect b="b" l="l" r="r" t="t"/>
            <a:pathLst>
              <a:path extrusionOk="0" h="2026074" w="3545629">
                <a:moveTo>
                  <a:pt x="0" y="0"/>
                </a:moveTo>
                <a:lnTo>
                  <a:pt x="3545630" y="0"/>
                </a:lnTo>
                <a:lnTo>
                  <a:pt x="3545630" y="2026074"/>
                </a:lnTo>
                <a:lnTo>
                  <a:pt x="0" y="202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8"/>
          <p:cNvSpPr/>
          <p:nvPr/>
        </p:nvSpPr>
        <p:spPr>
          <a:xfrm>
            <a:off x="6582546" y="374836"/>
            <a:ext cx="721618" cy="718412"/>
          </a:xfrm>
          <a:custGeom>
            <a:rect b="b" l="l" r="r" t="t"/>
            <a:pathLst>
              <a:path extrusionOk="0" h="1436823" w="1443237">
                <a:moveTo>
                  <a:pt x="0" y="0"/>
                </a:moveTo>
                <a:lnTo>
                  <a:pt x="1443238" y="0"/>
                </a:lnTo>
                <a:lnTo>
                  <a:pt x="1443238" y="1436823"/>
                </a:lnTo>
                <a:lnTo>
                  <a:pt x="0" y="1436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28"/>
          <p:cNvSpPr/>
          <p:nvPr/>
        </p:nvSpPr>
        <p:spPr>
          <a:xfrm>
            <a:off x="7661352" y="145793"/>
            <a:ext cx="1325988" cy="997444"/>
          </a:xfrm>
          <a:custGeom>
            <a:rect b="b" l="l" r="r" t="t"/>
            <a:pathLst>
              <a:path extrusionOk="0" h="1994887" w="2651977">
                <a:moveTo>
                  <a:pt x="0" y="0"/>
                </a:moveTo>
                <a:lnTo>
                  <a:pt x="2651977" y="0"/>
                </a:lnTo>
                <a:lnTo>
                  <a:pt x="2651977" y="1994887"/>
                </a:lnTo>
                <a:lnTo>
                  <a:pt x="0" y="1994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5002" l="0" r="0" t="-15004"/>
            </a:stretch>
          </a:blipFill>
          <a:ln>
            <a:noFill/>
          </a:ln>
        </p:spPr>
      </p:sp>
      <p:sp>
        <p:nvSpPr>
          <p:cNvPr id="185" name="Google Shape;185;p28"/>
          <p:cNvSpPr/>
          <p:nvPr/>
        </p:nvSpPr>
        <p:spPr>
          <a:xfrm>
            <a:off x="121231" y="1072867"/>
            <a:ext cx="4081133" cy="3556283"/>
          </a:xfrm>
          <a:custGeom>
            <a:rect b="b" l="l" r="r" t="t"/>
            <a:pathLst>
              <a:path extrusionOk="0" h="7112566" w="8162265">
                <a:moveTo>
                  <a:pt x="0" y="0"/>
                </a:moveTo>
                <a:lnTo>
                  <a:pt x="8162265" y="0"/>
                </a:lnTo>
                <a:lnTo>
                  <a:pt x="8162265" y="7112566"/>
                </a:lnTo>
                <a:lnTo>
                  <a:pt x="0" y="7112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38" r="-239" t="0"/>
            </a:stretch>
          </a:blipFill>
          <a:ln>
            <a:noFill/>
          </a:ln>
        </p:spPr>
      </p:sp>
      <p:sp>
        <p:nvSpPr>
          <p:cNvPr id="186" name="Google Shape;186;p28"/>
          <p:cNvSpPr txBox="1"/>
          <p:nvPr/>
        </p:nvSpPr>
        <p:spPr>
          <a:xfrm>
            <a:off x="5257060" y="1151025"/>
            <a:ext cx="37944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600" u="none" cap="none" strike="noStrike">
                <a:solidFill>
                  <a:srgbClr val="0E0F0F"/>
                </a:solidFill>
                <a:latin typeface="Anton"/>
                <a:ea typeface="Anton"/>
                <a:cs typeface="Anton"/>
                <a:sym typeface="Anton"/>
              </a:rPr>
              <a:t>Challenges &amp; Setbacks</a:t>
            </a:r>
            <a:endParaRPr sz="700"/>
          </a:p>
          <a:p>
            <a:pPr indent="0" lvl="0" marL="0" marR="0" rtl="0" algn="l">
              <a:lnSpc>
                <a:spcPct val="102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600" u="none" cap="none" strike="noStrike">
                <a:solidFill>
                  <a:srgbClr val="0E0F0F"/>
                </a:solidFill>
                <a:latin typeface="Anton"/>
                <a:ea typeface="Anton"/>
                <a:cs typeface="Anton"/>
                <a:sym typeface="Anton"/>
              </a:rPr>
              <a:t>Title: The Reality Check#MAKER LIFE</a:t>
            </a:r>
            <a:endParaRPr sz="700"/>
          </a:p>
          <a:p>
            <a:pPr indent="0" lvl="0" marL="0" marR="0" rtl="0" algn="l">
              <a:lnSpc>
                <a:spcPct val="102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600" u="none" cap="none" strike="noStrike">
              <a:solidFill>
                <a:srgbClr val="0E0F0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2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600" u="none" cap="none" strike="noStrike">
              <a:solidFill>
                <a:srgbClr val="0E0F0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5257060" y="2403677"/>
            <a:ext cx="3639300" cy="27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2400" lvl="1" marL="292100" marR="0" rtl="0" algn="just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1E5175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E517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At the asylum, we started with piezo strip sensors to detect vibration—gave inconsistent readings.</a:t>
            </a:r>
            <a:endParaRPr sz="700"/>
          </a:p>
          <a:p>
            <a:pPr indent="-152400" lvl="1" marL="292100" marR="0" rtl="0" algn="just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1E5175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E517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Tried multiple tests over first few days—results were unreliable.</a:t>
            </a:r>
            <a:endParaRPr sz="700"/>
          </a:p>
          <a:p>
            <a:pPr indent="-152400" lvl="1" marL="292100" marR="0" rtl="0" algn="just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1E5175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E517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Borrowed piezo disc sensor from another team (working on cricket)—showed promise but failed eventually.</a:t>
            </a:r>
            <a:endParaRPr sz="700"/>
          </a:p>
          <a:p>
            <a:pPr indent="-152400" lvl="1" marL="292100" marR="0" rtl="0" algn="just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1E5175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E517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Issues: too much external noise, weak signal, sensor quality unreliable.</a:t>
            </a:r>
            <a:endParaRPr sz="700"/>
          </a:p>
          <a:p>
            <a:pPr indent="-152400" lvl="1" marL="292100" marR="0" rtl="0" algn="just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Clr>
                <a:srgbClr val="1E5175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E5175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Momentum dropped—we thought it was over.</a:t>
            </a:r>
            <a:endParaRPr sz="700"/>
          </a:p>
          <a:p>
            <a:pPr indent="0" lvl="0" marL="0" marR="0" rtl="0" algn="just">
              <a:lnSpc>
                <a:spcPct val="109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E5175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0E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514350" y="514350"/>
            <a:ext cx="260314" cy="260314"/>
          </a:xfrm>
          <a:custGeom>
            <a:rect b="b" l="l" r="r" t="t"/>
            <a:pathLst>
              <a:path extrusionOk="0" h="520627" w="520627">
                <a:moveTo>
                  <a:pt x="0" y="0"/>
                </a:moveTo>
                <a:lnTo>
                  <a:pt x="520627" y="0"/>
                </a:lnTo>
                <a:lnTo>
                  <a:pt x="520627" y="520627"/>
                </a:lnTo>
                <a:lnTo>
                  <a:pt x="0" y="520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3" name="Google Shape;193;p29"/>
          <p:cNvGrpSpPr/>
          <p:nvPr/>
        </p:nvGrpSpPr>
        <p:grpSpPr>
          <a:xfrm>
            <a:off x="5991935" y="2251013"/>
            <a:ext cx="4304049" cy="4423763"/>
            <a:chOff x="0" y="0"/>
            <a:chExt cx="812800" cy="835407"/>
          </a:xfrm>
        </p:grpSpPr>
        <p:sp>
          <p:nvSpPr>
            <p:cNvPr id="194" name="Google Shape;194;p29"/>
            <p:cNvSpPr/>
            <p:nvPr/>
          </p:nvSpPr>
          <p:spPr>
            <a:xfrm>
              <a:off x="0" y="0"/>
              <a:ext cx="812800" cy="835407"/>
            </a:xfrm>
            <a:custGeom>
              <a:rect b="b" l="l" r="r" t="t"/>
              <a:pathLst>
                <a:path extrusionOk="0" h="835407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35407"/>
                  </a:lnTo>
                  <a:lnTo>
                    <a:pt x="0" y="83540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2F644"/>
            </a:solidFill>
            <a:ln>
              <a:noFill/>
            </a:ln>
          </p:spPr>
        </p:sp>
        <p:sp>
          <p:nvSpPr>
            <p:cNvPr id="195" name="Google Shape;195;p29"/>
            <p:cNvSpPr txBox="1"/>
            <p:nvPr/>
          </p:nvSpPr>
          <p:spPr>
            <a:xfrm>
              <a:off x="101600" y="0"/>
              <a:ext cx="609600" cy="835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6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29"/>
          <p:cNvSpPr/>
          <p:nvPr/>
        </p:nvSpPr>
        <p:spPr>
          <a:xfrm flipH="1">
            <a:off x="7191513" y="774664"/>
            <a:ext cx="2876274" cy="234798"/>
          </a:xfrm>
          <a:custGeom>
            <a:rect b="b" l="l" r="r" t="t"/>
            <a:pathLst>
              <a:path extrusionOk="0" h="469596" w="5752548">
                <a:moveTo>
                  <a:pt x="5752548" y="0"/>
                </a:moveTo>
                <a:lnTo>
                  <a:pt x="0" y="0"/>
                </a:lnTo>
                <a:lnTo>
                  <a:pt x="0" y="469596"/>
                </a:lnTo>
                <a:lnTo>
                  <a:pt x="5752548" y="469596"/>
                </a:lnTo>
                <a:lnTo>
                  <a:pt x="575254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9"/>
          <p:cNvSpPr/>
          <p:nvPr/>
        </p:nvSpPr>
        <p:spPr>
          <a:xfrm>
            <a:off x="7500349" y="2007083"/>
            <a:ext cx="1497591" cy="1426412"/>
          </a:xfrm>
          <a:custGeom>
            <a:rect b="b" l="l" r="r" t="t"/>
            <a:pathLst>
              <a:path extrusionOk="0" h="2852824" w="2995182">
                <a:moveTo>
                  <a:pt x="0" y="0"/>
                </a:moveTo>
                <a:lnTo>
                  <a:pt x="2995182" y="0"/>
                </a:lnTo>
                <a:lnTo>
                  <a:pt x="2995182" y="2852824"/>
                </a:lnTo>
                <a:lnTo>
                  <a:pt x="0" y="2852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9992" l="0" r="0" t="-19992"/>
            </a:stretch>
          </a:blipFill>
          <a:ln>
            <a:noFill/>
          </a:ln>
        </p:spPr>
      </p:sp>
      <p:sp>
        <p:nvSpPr>
          <p:cNvPr id="198" name="Google Shape;198;p29"/>
          <p:cNvSpPr/>
          <p:nvPr/>
        </p:nvSpPr>
        <p:spPr>
          <a:xfrm>
            <a:off x="5183038" y="655733"/>
            <a:ext cx="1889883" cy="1417413"/>
          </a:xfrm>
          <a:custGeom>
            <a:rect b="b" l="l" r="r" t="t"/>
            <a:pathLst>
              <a:path extrusionOk="0" h="2834826" w="3779767">
                <a:moveTo>
                  <a:pt x="0" y="0"/>
                </a:moveTo>
                <a:lnTo>
                  <a:pt x="3779768" y="0"/>
                </a:lnTo>
                <a:lnTo>
                  <a:pt x="3779768" y="2834825"/>
                </a:lnTo>
                <a:lnTo>
                  <a:pt x="0" y="2834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9"/>
          <p:cNvSpPr/>
          <p:nvPr/>
        </p:nvSpPr>
        <p:spPr>
          <a:xfrm>
            <a:off x="6463303" y="3916737"/>
            <a:ext cx="1456421" cy="1092315"/>
          </a:xfrm>
          <a:custGeom>
            <a:rect b="b" l="l" r="r" t="t"/>
            <a:pathLst>
              <a:path extrusionOk="0" h="2184631" w="2912842">
                <a:moveTo>
                  <a:pt x="0" y="0"/>
                </a:moveTo>
                <a:lnTo>
                  <a:pt x="2912842" y="0"/>
                </a:lnTo>
                <a:lnTo>
                  <a:pt x="2912842" y="2184632"/>
                </a:lnTo>
                <a:lnTo>
                  <a:pt x="0" y="2184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29"/>
          <p:cNvSpPr txBox="1"/>
          <p:nvPr/>
        </p:nvSpPr>
        <p:spPr>
          <a:xfrm>
            <a:off x="361570" y="1519345"/>
            <a:ext cx="3211701" cy="924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Breakthrough &amp; Progress</a:t>
            </a:r>
            <a:endParaRPr sz="700"/>
          </a:p>
          <a:p>
            <a:pPr indent="0" lvl="0" marL="0" marR="0" rtl="0" algn="l">
              <a:lnSpc>
                <a:spcPct val="103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Title: From Breakdown to Breakthrough .....BUILDING THROUGH AND THROUGH</a:t>
            </a:r>
            <a:endParaRPr sz="700"/>
          </a:p>
        </p:txBody>
      </p:sp>
      <p:sp>
        <p:nvSpPr>
          <p:cNvPr id="201" name="Google Shape;201;p29"/>
          <p:cNvSpPr txBox="1"/>
          <p:nvPr/>
        </p:nvSpPr>
        <p:spPr>
          <a:xfrm>
            <a:off x="0" y="2690201"/>
            <a:ext cx="6353789" cy="1772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359A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VIHAAN FOUND WORKING PIEZO SENSORS FROM OLD INVENTORY AT THE ASYLUM.</a:t>
            </a:r>
            <a:endParaRPr sz="700"/>
          </a:p>
          <a:p>
            <a:pPr indent="0" lvl="0" marL="0" marR="0" rtl="0" algn="ctr">
              <a:lnSpc>
                <a:spcPct val="102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359A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READINGS WERE MORE STABLE—PROGRESS BEGAN.</a:t>
            </a:r>
            <a:endParaRPr sz="700"/>
          </a:p>
          <a:p>
            <a:pPr indent="0" lvl="0" marL="0" marR="0" rtl="0" algn="ctr">
              <a:lnSpc>
                <a:spcPct val="102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359A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DESIGNED CAD MODELS, BUILT PHYSICAL PROTOTYPES USING:</a:t>
            </a:r>
            <a:endParaRPr sz="700"/>
          </a:p>
          <a:p>
            <a:pPr indent="0" lvl="0" marL="0" marR="0" rtl="0" algn="ctr">
              <a:lnSpc>
                <a:spcPct val="102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359A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FOAM (3D PRINTED)</a:t>
            </a:r>
            <a:endParaRPr sz="700"/>
          </a:p>
          <a:p>
            <a:pPr indent="0" lvl="0" marL="0" marR="0" rtl="0" algn="ctr">
              <a:lnSpc>
                <a:spcPct val="102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359A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WHITE PAPER MODELO(FOAM)</a:t>
            </a:r>
            <a:endParaRPr sz="700"/>
          </a:p>
          <a:p>
            <a:pPr indent="0" lvl="0" marL="0" marR="0" rtl="0" algn="ctr">
              <a:lnSpc>
                <a:spcPct val="102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359A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SIMULTANEOUSLY WORKED ON CODING, FORM STRUCTURE, AND FUNCTIONALITY.</a:t>
            </a:r>
            <a:endParaRPr sz="700"/>
          </a:p>
          <a:p>
            <a:pPr indent="0" lvl="0" marL="0" marR="0" rtl="0" algn="ctr">
              <a:lnSpc>
                <a:spcPct val="102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359A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OVERCAME ALL SENSOR AND FEEDBACK ISSUES—WE HAD A WORKING PROTOTYPE</a:t>
            </a:r>
            <a:endParaRPr sz="700"/>
          </a:p>
        </p:txBody>
      </p:sp>
      <p:sp>
        <p:nvSpPr>
          <p:cNvPr id="202" name="Google Shape;202;p29"/>
          <p:cNvSpPr txBox="1"/>
          <p:nvPr/>
        </p:nvSpPr>
        <p:spPr>
          <a:xfrm>
            <a:off x="5623923" y="2265301"/>
            <a:ext cx="702767" cy="185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STAGE:1</a:t>
            </a:r>
            <a:endParaRPr sz="700"/>
          </a:p>
        </p:txBody>
      </p:sp>
      <p:grpSp>
        <p:nvGrpSpPr>
          <p:cNvPr id="203" name="Google Shape;203;p29"/>
          <p:cNvGrpSpPr/>
          <p:nvPr/>
        </p:nvGrpSpPr>
        <p:grpSpPr>
          <a:xfrm>
            <a:off x="1089456" y="226017"/>
            <a:ext cx="3095237" cy="1001146"/>
            <a:chOff x="0" y="-256391"/>
            <a:chExt cx="8253964" cy="2669723"/>
          </a:xfrm>
        </p:grpSpPr>
        <p:sp>
          <p:nvSpPr>
            <p:cNvPr id="204" name="Google Shape;204;p29"/>
            <p:cNvSpPr txBox="1"/>
            <p:nvPr/>
          </p:nvSpPr>
          <p:spPr>
            <a:xfrm>
              <a:off x="3480357" y="85725"/>
              <a:ext cx="4773607" cy="2327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200" u="none" cap="none" strike="noStrike">
                  <a:solidFill>
                    <a:srgbClr val="FFFFFF"/>
                  </a:solidFill>
                  <a:latin typeface="Big Shoulders"/>
                  <a:ea typeface="Big Shoulders"/>
                  <a:cs typeface="Big Shoulders"/>
                  <a:sym typeface="Big Shoulders"/>
                </a:rPr>
                <a:t>ACTION</a:t>
              </a:r>
              <a:endParaRPr sz="7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200" u="none" cap="none" strike="noStrike">
                  <a:solidFill>
                    <a:srgbClr val="FFFFFF"/>
                  </a:solidFill>
                  <a:latin typeface="Big Shoulders"/>
                  <a:ea typeface="Big Shoulders"/>
                  <a:cs typeface="Big Shoulders"/>
                  <a:sym typeface="Big Shoulders"/>
                </a:rPr>
                <a:t>PLAN-MAMBA MENTALITY</a:t>
              </a:r>
              <a:endParaRPr sz="700"/>
            </a:p>
          </p:txBody>
        </p:sp>
        <p:sp>
          <p:nvSpPr>
            <p:cNvPr id="205" name="Google Shape;205;p29"/>
            <p:cNvSpPr txBox="1"/>
            <p:nvPr/>
          </p:nvSpPr>
          <p:spPr>
            <a:xfrm>
              <a:off x="0" y="-256391"/>
              <a:ext cx="3106526" cy="100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2800" u="none" cap="none" strike="noStrike">
                  <a:solidFill>
                    <a:srgbClr val="88D499"/>
                  </a:solidFill>
                  <a:latin typeface="Anton"/>
                  <a:ea typeface="Anton"/>
                  <a:cs typeface="Anton"/>
                  <a:sym typeface="Anton"/>
                </a:rPr>
                <a:t>Q1</a:t>
              </a:r>
              <a:endParaRPr sz="700"/>
            </a:p>
          </p:txBody>
        </p:sp>
      </p:grpSp>
      <p:sp>
        <p:nvSpPr>
          <p:cNvPr id="206" name="Google Shape;206;p29"/>
          <p:cNvSpPr txBox="1"/>
          <p:nvPr/>
        </p:nvSpPr>
        <p:spPr>
          <a:xfrm>
            <a:off x="7783237" y="3512809"/>
            <a:ext cx="721445" cy="185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0F0E0E"/>
                </a:solidFill>
                <a:latin typeface="Arimo"/>
                <a:ea typeface="Arimo"/>
                <a:cs typeface="Arimo"/>
                <a:sym typeface="Arimo"/>
              </a:rPr>
              <a:t>STAGE:2</a:t>
            </a:r>
            <a:endParaRPr sz="700"/>
          </a:p>
        </p:txBody>
      </p:sp>
      <p:sp>
        <p:nvSpPr>
          <p:cNvPr id="207" name="Google Shape;207;p29"/>
          <p:cNvSpPr txBox="1"/>
          <p:nvPr/>
        </p:nvSpPr>
        <p:spPr>
          <a:xfrm>
            <a:off x="8134620" y="4638884"/>
            <a:ext cx="721444" cy="185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0F0E0E"/>
                </a:solidFill>
                <a:latin typeface="Arimo"/>
                <a:ea typeface="Arimo"/>
                <a:cs typeface="Arimo"/>
                <a:sym typeface="Arimo"/>
              </a:rPr>
              <a:t>STAGE:3</a:t>
            </a:r>
            <a:endParaRPr sz="700"/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0E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514350" y="514350"/>
            <a:ext cx="260314" cy="260314"/>
          </a:xfrm>
          <a:custGeom>
            <a:rect b="b" l="l" r="r" t="t"/>
            <a:pathLst>
              <a:path extrusionOk="0" h="520627" w="520627">
                <a:moveTo>
                  <a:pt x="0" y="0"/>
                </a:moveTo>
                <a:lnTo>
                  <a:pt x="520627" y="0"/>
                </a:lnTo>
                <a:lnTo>
                  <a:pt x="520627" y="520627"/>
                </a:lnTo>
                <a:lnTo>
                  <a:pt x="0" y="520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0"/>
          <p:cNvSpPr/>
          <p:nvPr/>
        </p:nvSpPr>
        <p:spPr>
          <a:xfrm flipH="1">
            <a:off x="5257060" y="4394352"/>
            <a:ext cx="2876274" cy="234798"/>
          </a:xfrm>
          <a:custGeom>
            <a:rect b="b" l="l" r="r" t="t"/>
            <a:pathLst>
              <a:path extrusionOk="0" h="469596" w="5752548">
                <a:moveTo>
                  <a:pt x="5752548" y="0"/>
                </a:moveTo>
                <a:lnTo>
                  <a:pt x="0" y="0"/>
                </a:lnTo>
                <a:lnTo>
                  <a:pt x="0" y="469596"/>
                </a:lnTo>
                <a:lnTo>
                  <a:pt x="5752548" y="469596"/>
                </a:lnTo>
                <a:lnTo>
                  <a:pt x="575254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30"/>
          <p:cNvSpPr/>
          <p:nvPr/>
        </p:nvSpPr>
        <p:spPr>
          <a:xfrm>
            <a:off x="2303215" y="203015"/>
            <a:ext cx="1674144" cy="1143298"/>
          </a:xfrm>
          <a:custGeom>
            <a:rect b="b" l="l" r="r" t="t"/>
            <a:pathLst>
              <a:path extrusionOk="0" h="2286596" w="3348287">
                <a:moveTo>
                  <a:pt x="0" y="0"/>
                </a:moveTo>
                <a:lnTo>
                  <a:pt x="3348287" y="0"/>
                </a:lnTo>
                <a:lnTo>
                  <a:pt x="3348287" y="2286596"/>
                </a:lnTo>
                <a:lnTo>
                  <a:pt x="0" y="2286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10" l="0" r="0" t="-4908"/>
            </a:stretch>
          </a:blipFill>
          <a:ln>
            <a:noFill/>
          </a:ln>
        </p:spPr>
      </p:sp>
      <p:sp>
        <p:nvSpPr>
          <p:cNvPr id="215" name="Google Shape;215;p30"/>
          <p:cNvSpPr/>
          <p:nvPr/>
        </p:nvSpPr>
        <p:spPr>
          <a:xfrm>
            <a:off x="2668303" y="2040558"/>
            <a:ext cx="1173647" cy="1604088"/>
          </a:xfrm>
          <a:custGeom>
            <a:rect b="b" l="l" r="r" t="t"/>
            <a:pathLst>
              <a:path extrusionOk="0" h="3208175" w="2347294">
                <a:moveTo>
                  <a:pt x="0" y="0"/>
                </a:moveTo>
                <a:lnTo>
                  <a:pt x="2347294" y="0"/>
                </a:lnTo>
                <a:lnTo>
                  <a:pt x="2347294" y="3208175"/>
                </a:lnTo>
                <a:lnTo>
                  <a:pt x="0" y="32081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2505" t="0"/>
            </a:stretch>
          </a:blipFill>
          <a:ln>
            <a:noFill/>
          </a:ln>
        </p:spPr>
      </p:sp>
      <p:sp>
        <p:nvSpPr>
          <p:cNvPr id="216" name="Google Shape;216;p30"/>
          <p:cNvSpPr/>
          <p:nvPr/>
        </p:nvSpPr>
        <p:spPr>
          <a:xfrm>
            <a:off x="187840" y="849646"/>
            <a:ext cx="1713238" cy="1284928"/>
          </a:xfrm>
          <a:custGeom>
            <a:rect b="b" l="l" r="r" t="t"/>
            <a:pathLst>
              <a:path extrusionOk="0" h="2569856" w="3426475">
                <a:moveTo>
                  <a:pt x="0" y="0"/>
                </a:moveTo>
                <a:lnTo>
                  <a:pt x="3426475" y="0"/>
                </a:lnTo>
                <a:lnTo>
                  <a:pt x="3426475" y="2569857"/>
                </a:lnTo>
                <a:lnTo>
                  <a:pt x="0" y="256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30"/>
          <p:cNvSpPr/>
          <p:nvPr/>
        </p:nvSpPr>
        <p:spPr>
          <a:xfrm>
            <a:off x="121256" y="2571750"/>
            <a:ext cx="1306816" cy="1742421"/>
          </a:xfrm>
          <a:custGeom>
            <a:rect b="b" l="l" r="r" t="t"/>
            <a:pathLst>
              <a:path extrusionOk="0" h="3484843" w="2613632">
                <a:moveTo>
                  <a:pt x="0" y="0"/>
                </a:moveTo>
                <a:lnTo>
                  <a:pt x="2613632" y="0"/>
                </a:lnTo>
                <a:lnTo>
                  <a:pt x="2613632" y="3484843"/>
                </a:lnTo>
                <a:lnTo>
                  <a:pt x="0" y="3484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30"/>
          <p:cNvSpPr/>
          <p:nvPr/>
        </p:nvSpPr>
        <p:spPr>
          <a:xfrm>
            <a:off x="7229805" y="4394341"/>
            <a:ext cx="1830351" cy="754835"/>
          </a:xfrm>
          <a:custGeom>
            <a:rect b="b" l="l" r="r" t="t"/>
            <a:pathLst>
              <a:path extrusionOk="0" h="1509669" w="3660702">
                <a:moveTo>
                  <a:pt x="0" y="0"/>
                </a:moveTo>
                <a:lnTo>
                  <a:pt x="3660703" y="0"/>
                </a:lnTo>
                <a:lnTo>
                  <a:pt x="3660703" y="1509669"/>
                </a:lnTo>
                <a:lnTo>
                  <a:pt x="0" y="1509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71229" l="0" r="0" t="-71229"/>
            </a:stretch>
          </a:blipFill>
          <a:ln>
            <a:noFill/>
          </a:ln>
        </p:spPr>
      </p:sp>
      <p:sp>
        <p:nvSpPr>
          <p:cNvPr id="219" name="Google Shape;219;p30"/>
          <p:cNvSpPr/>
          <p:nvPr/>
        </p:nvSpPr>
        <p:spPr>
          <a:xfrm>
            <a:off x="4210901" y="311654"/>
            <a:ext cx="812256" cy="700571"/>
          </a:xfrm>
          <a:custGeom>
            <a:rect b="b" l="l" r="r" t="t"/>
            <a:pathLst>
              <a:path extrusionOk="0" h="1401142" w="1624512">
                <a:moveTo>
                  <a:pt x="0" y="0"/>
                </a:moveTo>
                <a:lnTo>
                  <a:pt x="1624512" y="0"/>
                </a:lnTo>
                <a:lnTo>
                  <a:pt x="1624512" y="1401142"/>
                </a:lnTo>
                <a:lnTo>
                  <a:pt x="0" y="1401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30"/>
          <p:cNvSpPr txBox="1"/>
          <p:nvPr/>
        </p:nvSpPr>
        <p:spPr>
          <a:xfrm>
            <a:off x="5256700" y="147057"/>
            <a:ext cx="3550018" cy="1067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7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Final Product</a:t>
            </a:r>
            <a:endParaRPr sz="700"/>
          </a:p>
          <a:p>
            <a:pPr indent="0" lvl="0" marL="0" marR="0" rtl="0" algn="l">
              <a:lnSpc>
                <a:spcPct val="102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7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Introducing </a:t>
            </a:r>
            <a:endParaRPr sz="700"/>
          </a:p>
          <a:p>
            <a:pPr indent="0" lvl="0" marL="0" marR="0" rtl="0" algn="l">
              <a:lnSpc>
                <a:spcPct val="102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7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VIBE - SHOT</a:t>
            </a:r>
            <a:endParaRPr sz="700"/>
          </a:p>
        </p:txBody>
      </p:sp>
      <p:sp>
        <p:nvSpPr>
          <p:cNvPr id="221" name="Google Shape;221;p30"/>
          <p:cNvSpPr/>
          <p:nvPr/>
        </p:nvSpPr>
        <p:spPr>
          <a:xfrm>
            <a:off x="7929432" y="311654"/>
            <a:ext cx="812256" cy="700571"/>
          </a:xfrm>
          <a:custGeom>
            <a:rect b="b" l="l" r="r" t="t"/>
            <a:pathLst>
              <a:path extrusionOk="0" h="1401142" w="1624512">
                <a:moveTo>
                  <a:pt x="0" y="0"/>
                </a:moveTo>
                <a:lnTo>
                  <a:pt x="1624512" y="0"/>
                </a:lnTo>
                <a:lnTo>
                  <a:pt x="1624512" y="1401142"/>
                </a:lnTo>
                <a:lnTo>
                  <a:pt x="0" y="1401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0"/>
          <p:cNvSpPr/>
          <p:nvPr/>
        </p:nvSpPr>
        <p:spPr>
          <a:xfrm>
            <a:off x="1869138" y="3772780"/>
            <a:ext cx="1659442" cy="1243146"/>
          </a:xfrm>
          <a:custGeom>
            <a:rect b="b" l="l" r="r" t="t"/>
            <a:pathLst>
              <a:path extrusionOk="0" h="2486291" w="3318883">
                <a:moveTo>
                  <a:pt x="0" y="0"/>
                </a:moveTo>
                <a:lnTo>
                  <a:pt x="3318882" y="0"/>
                </a:lnTo>
                <a:lnTo>
                  <a:pt x="3318882" y="2486291"/>
                </a:lnTo>
                <a:lnTo>
                  <a:pt x="0" y="24862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1910" l="0" r="0" t="-1910"/>
            </a:stretch>
          </a:blipFill>
          <a:ln>
            <a:noFill/>
          </a:ln>
        </p:spPr>
      </p:sp>
      <p:sp>
        <p:nvSpPr>
          <p:cNvPr id="223" name="Google Shape;223;p30"/>
          <p:cNvSpPr txBox="1"/>
          <p:nvPr/>
        </p:nvSpPr>
        <p:spPr>
          <a:xfrm>
            <a:off x="5008895" y="1433740"/>
            <a:ext cx="3372600" cy="3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2400" lvl="1" marL="304800" marR="0" rtl="0" algn="just">
              <a:lnSpc>
                <a:spcPct val="109029"/>
              </a:lnSpc>
              <a:spcBef>
                <a:spcPts val="0"/>
              </a:spcBef>
              <a:spcAft>
                <a:spcPts val="0"/>
              </a:spcAft>
              <a:buClr>
                <a:srgbClr val="AED4DA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AED4DA"/>
                </a:solidFill>
                <a:latin typeface="Anton"/>
                <a:ea typeface="Anton"/>
                <a:cs typeface="Anton"/>
                <a:sym typeface="Anton"/>
              </a:rPr>
              <a:t>Attachment on a tennis racket that senses vibration using piezo sensors</a:t>
            </a:r>
            <a:endParaRPr sz="700"/>
          </a:p>
          <a:p>
            <a:pPr indent="-152400" lvl="1" marL="304800" marR="0" rtl="0" algn="just">
              <a:lnSpc>
                <a:spcPct val="109029"/>
              </a:lnSpc>
              <a:spcBef>
                <a:spcPts val="0"/>
              </a:spcBef>
              <a:spcAft>
                <a:spcPts val="0"/>
              </a:spcAft>
              <a:buClr>
                <a:srgbClr val="AED4DA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AED4DA"/>
                </a:solidFill>
                <a:latin typeface="Anton"/>
                <a:ea typeface="Anton"/>
                <a:cs typeface="Anton"/>
                <a:sym typeface="Anton"/>
              </a:rPr>
              <a:t>Detects whether shot hits sweet spot based on vibration intensity thresholds</a:t>
            </a:r>
            <a:endParaRPr sz="700"/>
          </a:p>
          <a:p>
            <a:pPr indent="-152400" lvl="1" marL="304800" marR="0" rtl="0" algn="just">
              <a:lnSpc>
                <a:spcPct val="109029"/>
              </a:lnSpc>
              <a:spcBef>
                <a:spcPts val="0"/>
              </a:spcBef>
              <a:spcAft>
                <a:spcPts val="0"/>
              </a:spcAft>
              <a:buClr>
                <a:srgbClr val="AED4DA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AED4DA"/>
                </a:solidFill>
                <a:latin typeface="Anton"/>
                <a:ea typeface="Anton"/>
                <a:cs typeface="Anton"/>
                <a:sym typeface="Anton"/>
              </a:rPr>
              <a:t>Sends feedback through serial monitor—helps players identify accuracy zones</a:t>
            </a:r>
            <a:endParaRPr sz="700"/>
          </a:p>
          <a:p>
            <a:pPr indent="-152400" lvl="1" marL="304800" marR="0" rtl="0" algn="just">
              <a:lnSpc>
                <a:spcPct val="109029"/>
              </a:lnSpc>
              <a:spcBef>
                <a:spcPts val="0"/>
              </a:spcBef>
              <a:spcAft>
                <a:spcPts val="0"/>
              </a:spcAft>
              <a:buClr>
                <a:srgbClr val="AED4DA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AED4DA"/>
                </a:solidFill>
                <a:latin typeface="Anton"/>
                <a:ea typeface="Anton"/>
                <a:cs typeface="Anton"/>
                <a:sym typeface="Anton"/>
              </a:rPr>
              <a:t>Includes a gamified element to make practice more interactive</a:t>
            </a:r>
            <a:endParaRPr sz="700"/>
          </a:p>
          <a:p>
            <a:pPr indent="-152400" lvl="1" marL="304800" marR="0" rtl="0" algn="just">
              <a:lnSpc>
                <a:spcPct val="109029"/>
              </a:lnSpc>
              <a:spcBef>
                <a:spcPts val="0"/>
              </a:spcBef>
              <a:spcAft>
                <a:spcPts val="0"/>
              </a:spcAft>
              <a:buClr>
                <a:srgbClr val="AED4DA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AED4DA"/>
                </a:solidFill>
                <a:latin typeface="Anton"/>
                <a:ea typeface="Anton"/>
                <a:cs typeface="Anton"/>
                <a:sym typeface="Anton"/>
              </a:rPr>
              <a:t>Low cost, low noise,less vibration and easy to use</a:t>
            </a:r>
            <a:endParaRPr sz="700"/>
          </a:p>
          <a:p>
            <a:pPr indent="-152400" lvl="1" marL="304800" marR="0" rtl="0" algn="just">
              <a:lnSpc>
                <a:spcPct val="109029"/>
              </a:lnSpc>
              <a:spcBef>
                <a:spcPts val="0"/>
              </a:spcBef>
              <a:spcAft>
                <a:spcPts val="0"/>
              </a:spcAft>
              <a:buClr>
                <a:srgbClr val="AED4DA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AED4DA"/>
                </a:solidFill>
                <a:latin typeface="Anton"/>
                <a:ea typeface="Anton"/>
                <a:cs typeface="Anton"/>
                <a:sym typeface="Anton"/>
              </a:rPr>
              <a:t>Optimal power , efficiency , accuracy , consistency and injury free.</a:t>
            </a:r>
            <a:endParaRPr sz="700"/>
          </a:p>
          <a:p>
            <a:pPr indent="0" lvl="0" marL="0" marR="0" rtl="0" algn="just">
              <a:lnSpc>
                <a:spcPct val="109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AED4DA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3648931" y="4504221"/>
            <a:ext cx="1306816" cy="163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STAGE-8</a:t>
            </a:r>
            <a:endParaRPr sz="700"/>
          </a:p>
        </p:txBody>
      </p:sp>
      <p:sp>
        <p:nvSpPr>
          <p:cNvPr id="225" name="Google Shape;225;p30"/>
          <p:cNvSpPr txBox="1"/>
          <p:nvPr/>
        </p:nvSpPr>
        <p:spPr>
          <a:xfrm>
            <a:off x="1361487" y="2856890"/>
            <a:ext cx="1306816" cy="169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STAGE-6</a:t>
            </a:r>
            <a:endParaRPr sz="700"/>
          </a:p>
        </p:txBody>
      </p:sp>
      <p:sp>
        <p:nvSpPr>
          <p:cNvPr id="226" name="Google Shape;226;p30"/>
          <p:cNvSpPr txBox="1"/>
          <p:nvPr/>
        </p:nvSpPr>
        <p:spPr>
          <a:xfrm>
            <a:off x="2413380" y="1630325"/>
            <a:ext cx="1306816" cy="169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STAGE-4</a:t>
            </a:r>
            <a:endParaRPr sz="700"/>
          </a:p>
        </p:txBody>
      </p:sp>
      <p:sp>
        <p:nvSpPr>
          <p:cNvPr id="227" name="Google Shape;227;p30"/>
          <p:cNvSpPr txBox="1"/>
          <p:nvPr/>
        </p:nvSpPr>
        <p:spPr>
          <a:xfrm>
            <a:off x="187840" y="2225062"/>
            <a:ext cx="1713238" cy="169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STAGE-5</a:t>
            </a:r>
            <a:endParaRPr sz="700"/>
          </a:p>
        </p:txBody>
      </p:sp>
      <p:sp>
        <p:nvSpPr>
          <p:cNvPr id="228" name="Google Shape;228;p30"/>
          <p:cNvSpPr txBox="1"/>
          <p:nvPr/>
        </p:nvSpPr>
        <p:spPr>
          <a:xfrm>
            <a:off x="429927" y="4504221"/>
            <a:ext cx="667271" cy="169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STAGE-7</a:t>
            </a:r>
            <a:endParaRPr sz="700"/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0E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514350" y="514350"/>
            <a:ext cx="260314" cy="260314"/>
          </a:xfrm>
          <a:custGeom>
            <a:rect b="b" l="l" r="r" t="t"/>
            <a:pathLst>
              <a:path extrusionOk="0" h="520627" w="520627">
                <a:moveTo>
                  <a:pt x="0" y="0"/>
                </a:moveTo>
                <a:lnTo>
                  <a:pt x="520627" y="0"/>
                </a:lnTo>
                <a:lnTo>
                  <a:pt x="520627" y="520627"/>
                </a:lnTo>
                <a:lnTo>
                  <a:pt x="0" y="520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4" name="Google Shape;234;p31"/>
          <p:cNvGrpSpPr/>
          <p:nvPr/>
        </p:nvGrpSpPr>
        <p:grpSpPr>
          <a:xfrm>
            <a:off x="382935" y="2957787"/>
            <a:ext cx="1906744" cy="1365731"/>
            <a:chOff x="0" y="0"/>
            <a:chExt cx="1004375" cy="719398"/>
          </a:xfrm>
        </p:grpSpPr>
        <p:sp>
          <p:nvSpPr>
            <p:cNvPr id="235" name="Google Shape;235;p31"/>
            <p:cNvSpPr/>
            <p:nvPr/>
          </p:nvSpPr>
          <p:spPr>
            <a:xfrm>
              <a:off x="0" y="0"/>
              <a:ext cx="1004375" cy="719398"/>
            </a:xfrm>
            <a:custGeom>
              <a:rect b="b" l="l" r="r" t="t"/>
              <a:pathLst>
                <a:path extrusionOk="0" h="719398" w="1004375">
                  <a:moveTo>
                    <a:pt x="0" y="0"/>
                  </a:moveTo>
                  <a:lnTo>
                    <a:pt x="1004375" y="0"/>
                  </a:lnTo>
                  <a:lnTo>
                    <a:pt x="1004375" y="719398"/>
                  </a:lnTo>
                  <a:lnTo>
                    <a:pt x="0" y="719398"/>
                  </a:lnTo>
                  <a:close/>
                </a:path>
              </a:pathLst>
            </a:custGeom>
            <a:gradFill>
              <a:gsLst>
                <a:gs pos="0">
                  <a:srgbClr val="FFF7AD"/>
                </a:gs>
                <a:gs pos="100000">
                  <a:srgbClr val="FFA9F9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36" name="Google Shape;236;p31"/>
            <p:cNvSpPr txBox="1"/>
            <p:nvPr/>
          </p:nvSpPr>
          <p:spPr>
            <a:xfrm>
              <a:off x="0" y="19050"/>
              <a:ext cx="1004375" cy="700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MAKER JOURNEY WASN’T EASY—FACED TECH FAILURES, DEADLINE STRESS, AND MULTIPLE REBUILDS.</a:t>
              </a:r>
              <a:endParaRPr sz="700"/>
            </a:p>
          </p:txBody>
        </p:sp>
      </p:grpSp>
      <p:grpSp>
        <p:nvGrpSpPr>
          <p:cNvPr id="237" name="Google Shape;237;p31"/>
          <p:cNvGrpSpPr/>
          <p:nvPr/>
        </p:nvGrpSpPr>
        <p:grpSpPr>
          <a:xfrm>
            <a:off x="2675442" y="2957787"/>
            <a:ext cx="1896559" cy="1365731"/>
            <a:chOff x="0" y="0"/>
            <a:chExt cx="999010" cy="719398"/>
          </a:xfrm>
        </p:grpSpPr>
        <p:sp>
          <p:nvSpPr>
            <p:cNvPr id="238" name="Google Shape;238;p31"/>
            <p:cNvSpPr/>
            <p:nvPr/>
          </p:nvSpPr>
          <p:spPr>
            <a:xfrm>
              <a:off x="0" y="0"/>
              <a:ext cx="999010" cy="719398"/>
            </a:xfrm>
            <a:custGeom>
              <a:rect b="b" l="l" r="r" t="t"/>
              <a:pathLst>
                <a:path extrusionOk="0" h="719398" w="999010">
                  <a:moveTo>
                    <a:pt x="0" y="0"/>
                  </a:moveTo>
                  <a:lnTo>
                    <a:pt x="999010" y="0"/>
                  </a:lnTo>
                  <a:lnTo>
                    <a:pt x="999010" y="719398"/>
                  </a:lnTo>
                  <a:lnTo>
                    <a:pt x="0" y="719398"/>
                  </a:lnTo>
                  <a:close/>
                </a:path>
              </a:pathLst>
            </a:custGeom>
            <a:gradFill>
              <a:gsLst>
                <a:gs pos="0">
                  <a:srgbClr val="FF66C4"/>
                </a:gs>
                <a:gs pos="100000">
                  <a:srgbClr val="FFDE59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39" name="Google Shape;239;p31"/>
            <p:cNvSpPr txBox="1"/>
            <p:nvPr/>
          </p:nvSpPr>
          <p:spPr>
            <a:xfrm>
              <a:off x="0" y="0"/>
              <a:ext cx="999010" cy="719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6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31"/>
          <p:cNvGrpSpPr/>
          <p:nvPr/>
        </p:nvGrpSpPr>
        <p:grpSpPr>
          <a:xfrm>
            <a:off x="5002416" y="2957787"/>
            <a:ext cx="1815077" cy="1365731"/>
            <a:chOff x="0" y="0"/>
            <a:chExt cx="956090" cy="719398"/>
          </a:xfrm>
        </p:grpSpPr>
        <p:sp>
          <p:nvSpPr>
            <p:cNvPr id="241" name="Google Shape;241;p31"/>
            <p:cNvSpPr/>
            <p:nvPr/>
          </p:nvSpPr>
          <p:spPr>
            <a:xfrm>
              <a:off x="0" y="0"/>
              <a:ext cx="956090" cy="719398"/>
            </a:xfrm>
            <a:custGeom>
              <a:rect b="b" l="l" r="r" t="t"/>
              <a:pathLst>
                <a:path extrusionOk="0" h="719398" w="956090">
                  <a:moveTo>
                    <a:pt x="0" y="0"/>
                  </a:moveTo>
                  <a:lnTo>
                    <a:pt x="956090" y="0"/>
                  </a:lnTo>
                  <a:lnTo>
                    <a:pt x="956090" y="719398"/>
                  </a:lnTo>
                  <a:lnTo>
                    <a:pt x="0" y="719398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42" name="Google Shape;242;p31"/>
            <p:cNvSpPr txBox="1"/>
            <p:nvPr/>
          </p:nvSpPr>
          <p:spPr>
            <a:xfrm>
              <a:off x="0" y="0"/>
              <a:ext cx="956090" cy="719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6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31"/>
          <p:cNvSpPr/>
          <p:nvPr/>
        </p:nvSpPr>
        <p:spPr>
          <a:xfrm flipH="1">
            <a:off x="7705863" y="4629150"/>
            <a:ext cx="2876274" cy="234798"/>
          </a:xfrm>
          <a:custGeom>
            <a:rect b="b" l="l" r="r" t="t"/>
            <a:pathLst>
              <a:path extrusionOk="0" h="469596" w="5752548">
                <a:moveTo>
                  <a:pt x="5752548" y="0"/>
                </a:moveTo>
                <a:lnTo>
                  <a:pt x="0" y="0"/>
                </a:lnTo>
                <a:lnTo>
                  <a:pt x="0" y="469596"/>
                </a:lnTo>
                <a:lnTo>
                  <a:pt x="5752548" y="469596"/>
                </a:lnTo>
                <a:lnTo>
                  <a:pt x="575254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4" name="Google Shape;244;p31"/>
          <p:cNvGrpSpPr/>
          <p:nvPr/>
        </p:nvGrpSpPr>
        <p:grpSpPr>
          <a:xfrm>
            <a:off x="7247908" y="2957787"/>
            <a:ext cx="1723409" cy="1365731"/>
            <a:chOff x="0" y="0"/>
            <a:chExt cx="907804" cy="719398"/>
          </a:xfrm>
        </p:grpSpPr>
        <p:sp>
          <p:nvSpPr>
            <p:cNvPr id="245" name="Google Shape;245;p31"/>
            <p:cNvSpPr/>
            <p:nvPr/>
          </p:nvSpPr>
          <p:spPr>
            <a:xfrm>
              <a:off x="0" y="0"/>
              <a:ext cx="907804" cy="719398"/>
            </a:xfrm>
            <a:custGeom>
              <a:rect b="b" l="l" r="r" t="t"/>
              <a:pathLst>
                <a:path extrusionOk="0" h="719398" w="907804">
                  <a:moveTo>
                    <a:pt x="0" y="0"/>
                  </a:moveTo>
                  <a:lnTo>
                    <a:pt x="907804" y="0"/>
                  </a:lnTo>
                  <a:lnTo>
                    <a:pt x="907804" y="719398"/>
                  </a:lnTo>
                  <a:lnTo>
                    <a:pt x="0" y="719398"/>
                  </a:lnTo>
                  <a:close/>
                </a:path>
              </a:pathLst>
            </a:custGeom>
            <a:gradFill>
              <a:gsLst>
                <a:gs pos="0">
                  <a:srgbClr val="8C52FF"/>
                </a:gs>
                <a:gs pos="100000">
                  <a:srgbClr val="5CE1E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46" name="Google Shape;246;p31"/>
            <p:cNvSpPr txBox="1"/>
            <p:nvPr/>
          </p:nvSpPr>
          <p:spPr>
            <a:xfrm>
              <a:off x="0" y="0"/>
              <a:ext cx="907804" cy="719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6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31"/>
          <p:cNvSpPr/>
          <p:nvPr/>
        </p:nvSpPr>
        <p:spPr>
          <a:xfrm>
            <a:off x="4247562" y="339787"/>
            <a:ext cx="4382088" cy="2313200"/>
          </a:xfrm>
          <a:custGeom>
            <a:rect b="b" l="l" r="r" t="t"/>
            <a:pathLst>
              <a:path extrusionOk="0" h="4626399" w="8764176">
                <a:moveTo>
                  <a:pt x="0" y="0"/>
                </a:moveTo>
                <a:lnTo>
                  <a:pt x="8764176" y="0"/>
                </a:lnTo>
                <a:lnTo>
                  <a:pt x="8764176" y="4626400"/>
                </a:lnTo>
                <a:lnTo>
                  <a:pt x="0" y="4626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0126" l="-5407" r="-5406" t="0"/>
            </a:stretch>
          </a:blipFill>
          <a:ln>
            <a:noFill/>
          </a:ln>
        </p:spPr>
      </p:sp>
      <p:sp>
        <p:nvSpPr>
          <p:cNvPr id="248" name="Google Shape;248;p31"/>
          <p:cNvSpPr/>
          <p:nvPr/>
        </p:nvSpPr>
        <p:spPr>
          <a:xfrm>
            <a:off x="3452181" y="1341346"/>
            <a:ext cx="624392" cy="972849"/>
          </a:xfrm>
          <a:custGeom>
            <a:rect b="b" l="l" r="r" t="t"/>
            <a:pathLst>
              <a:path extrusionOk="0" h="1945697" w="1248784">
                <a:moveTo>
                  <a:pt x="0" y="0"/>
                </a:moveTo>
                <a:lnTo>
                  <a:pt x="1248783" y="0"/>
                </a:lnTo>
                <a:lnTo>
                  <a:pt x="1248783" y="1945696"/>
                </a:lnTo>
                <a:lnTo>
                  <a:pt x="0" y="1945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31"/>
          <p:cNvSpPr txBox="1"/>
          <p:nvPr/>
        </p:nvSpPr>
        <p:spPr>
          <a:xfrm>
            <a:off x="1120100" y="878781"/>
            <a:ext cx="2161092" cy="1945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GYAN:</a:t>
            </a:r>
            <a:endParaRPr sz="700"/>
          </a:p>
          <a:p>
            <a:pPr indent="0" lvl="0" marL="0" marR="0" rtl="0" algn="l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3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Ready to Play, Ready to Learn</a:t>
            </a:r>
            <a:endParaRPr sz="700"/>
          </a:p>
          <a:p>
            <a:pPr indent="0" lvl="0" marL="0" marR="0" rtl="0" algn="l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675442" y="3461507"/>
            <a:ext cx="1896559" cy="526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060380"/>
                </a:solidFill>
                <a:latin typeface="Arimo"/>
                <a:ea typeface="Arimo"/>
                <a:cs typeface="Arimo"/>
                <a:sym typeface="Arimo"/>
              </a:rPr>
              <a:t>BUT WITH TEAMWORK AND PERSISTENCE, WE BUILT SOMETHING WE’RE PROUD OF.</a:t>
            </a:r>
            <a:endParaRPr sz="700"/>
          </a:p>
        </p:txBody>
      </p:sp>
      <p:sp>
        <p:nvSpPr>
          <p:cNvPr id="251" name="Google Shape;251;p31"/>
          <p:cNvSpPr txBox="1"/>
          <p:nvPr/>
        </p:nvSpPr>
        <p:spPr>
          <a:xfrm>
            <a:off x="5048250" y="3401975"/>
            <a:ext cx="1723408" cy="526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A359A0"/>
                </a:solidFill>
                <a:latin typeface="Arimo"/>
                <a:ea typeface="Arimo"/>
                <a:cs typeface="Arimo"/>
                <a:sym typeface="Arimo"/>
              </a:rPr>
              <a:t>VIBE SHOT MAKES TENNIS TRAINING SMARTER, MORE AFFORDABLE, AND MORE FUN.</a:t>
            </a:r>
            <a:endParaRPr sz="700"/>
          </a:p>
        </p:txBody>
      </p:sp>
      <p:sp>
        <p:nvSpPr>
          <p:cNvPr id="252" name="Google Shape;252;p31"/>
          <p:cNvSpPr txBox="1"/>
          <p:nvPr/>
        </p:nvSpPr>
        <p:spPr>
          <a:xfrm>
            <a:off x="7247908" y="3461507"/>
            <a:ext cx="1723409" cy="397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rgbClr val="201E1E"/>
                </a:solidFill>
                <a:latin typeface="Arimo"/>
                <a:ea typeface="Arimo"/>
                <a:cs typeface="Arimo"/>
                <a:sym typeface="Arimo"/>
              </a:rPr>
              <a:t>READY FOR THE DEMO—AND YOU CAN TRY IT OUT AFTER THE PITCH!</a:t>
            </a:r>
            <a:endParaRPr sz="70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2"/>
          <p:cNvGrpSpPr/>
          <p:nvPr/>
        </p:nvGrpSpPr>
        <p:grpSpPr>
          <a:xfrm>
            <a:off x="382935" y="2957787"/>
            <a:ext cx="1906744" cy="1431726"/>
            <a:chOff x="0" y="0"/>
            <a:chExt cx="1004375" cy="754160"/>
          </a:xfrm>
        </p:grpSpPr>
        <p:sp>
          <p:nvSpPr>
            <p:cNvPr id="258" name="Google Shape;258;p32"/>
            <p:cNvSpPr/>
            <p:nvPr/>
          </p:nvSpPr>
          <p:spPr>
            <a:xfrm>
              <a:off x="0" y="0"/>
              <a:ext cx="1004375" cy="754160"/>
            </a:xfrm>
            <a:custGeom>
              <a:rect b="b" l="l" r="r" t="t"/>
              <a:pathLst>
                <a:path extrusionOk="0" h="754160" w="1004375">
                  <a:moveTo>
                    <a:pt x="0" y="0"/>
                  </a:moveTo>
                  <a:lnTo>
                    <a:pt x="1004375" y="0"/>
                  </a:lnTo>
                  <a:lnTo>
                    <a:pt x="1004375" y="754160"/>
                  </a:lnTo>
                  <a:lnTo>
                    <a:pt x="0" y="754160"/>
                  </a:lnTo>
                  <a:close/>
                </a:path>
              </a:pathLst>
            </a:custGeom>
            <a:gradFill>
              <a:gsLst>
                <a:gs pos="0">
                  <a:srgbClr val="FFF7AD"/>
                </a:gs>
                <a:gs pos="100000">
                  <a:srgbClr val="FFA9F9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59" name="Google Shape;259;p32"/>
            <p:cNvSpPr txBox="1"/>
            <p:nvPr/>
          </p:nvSpPr>
          <p:spPr>
            <a:xfrm>
              <a:off x="0" y="28575"/>
              <a:ext cx="1004375" cy="72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PROTOTYPE WITH BETTER  MATERIALS ,SENSORS THAT HAVE BETTER QUALITY.LITTLE MORE ADVANCED MATERIALS.</a:t>
              </a:r>
              <a:endParaRPr sz="700"/>
            </a:p>
          </p:txBody>
        </p:sp>
      </p:grpSp>
      <p:grpSp>
        <p:nvGrpSpPr>
          <p:cNvPr id="260" name="Google Shape;260;p32"/>
          <p:cNvGrpSpPr/>
          <p:nvPr/>
        </p:nvGrpSpPr>
        <p:grpSpPr>
          <a:xfrm>
            <a:off x="2675442" y="2957787"/>
            <a:ext cx="1896559" cy="1431726"/>
            <a:chOff x="0" y="0"/>
            <a:chExt cx="999010" cy="754160"/>
          </a:xfrm>
        </p:grpSpPr>
        <p:sp>
          <p:nvSpPr>
            <p:cNvPr id="261" name="Google Shape;261;p32"/>
            <p:cNvSpPr/>
            <p:nvPr/>
          </p:nvSpPr>
          <p:spPr>
            <a:xfrm>
              <a:off x="0" y="0"/>
              <a:ext cx="999010" cy="754160"/>
            </a:xfrm>
            <a:custGeom>
              <a:rect b="b" l="l" r="r" t="t"/>
              <a:pathLst>
                <a:path extrusionOk="0" h="754160" w="999010">
                  <a:moveTo>
                    <a:pt x="0" y="0"/>
                  </a:moveTo>
                  <a:lnTo>
                    <a:pt x="999010" y="0"/>
                  </a:lnTo>
                  <a:lnTo>
                    <a:pt x="999010" y="754160"/>
                  </a:lnTo>
                  <a:lnTo>
                    <a:pt x="0" y="754160"/>
                  </a:lnTo>
                  <a:close/>
                </a:path>
              </a:pathLst>
            </a:custGeom>
            <a:gradFill>
              <a:gsLst>
                <a:gs pos="0">
                  <a:srgbClr val="FF66C4"/>
                </a:gs>
                <a:gs pos="100000">
                  <a:srgbClr val="FFDE59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62" name="Google Shape;262;p32"/>
            <p:cNvSpPr txBox="1"/>
            <p:nvPr/>
          </p:nvSpPr>
          <p:spPr>
            <a:xfrm>
              <a:off x="0" y="28575"/>
              <a:ext cx="999010" cy="72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-95250" lvl="1" marL="20320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en" sz="900" u="none" cap="none" strike="noStrike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USE IMU-SENSORS WITH ACCELEROMETERS,GYROSCOPES WHICH CAN PROVIDE A LOT OF DATA AND STATS.DETECTS VIBRATION AT MULTIPLE POINTS.</a:t>
              </a:r>
              <a:endParaRPr sz="700"/>
            </a:p>
            <a:p>
              <a:pPr indent="-95250" lvl="1" marL="20320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"/>
              </a:pPr>
              <a:r>
                <a:rPr b="0" i="0" lang="en" sz="900" u="none" cap="none" strike="noStrike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CAN TRIANGULATE THE IMPACT LOCATION USING ACCELERATION DATA.</a:t>
              </a:r>
              <a:endParaRPr sz="700"/>
            </a:p>
            <a:p>
              <a:pPr indent="0" lvl="0" marL="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263" name="Google Shape;263;p32"/>
          <p:cNvGrpSpPr/>
          <p:nvPr/>
        </p:nvGrpSpPr>
        <p:grpSpPr>
          <a:xfrm>
            <a:off x="5002416" y="2957787"/>
            <a:ext cx="1815077" cy="1431726"/>
            <a:chOff x="0" y="0"/>
            <a:chExt cx="956090" cy="754160"/>
          </a:xfrm>
        </p:grpSpPr>
        <p:sp>
          <p:nvSpPr>
            <p:cNvPr id="264" name="Google Shape;264;p32"/>
            <p:cNvSpPr/>
            <p:nvPr/>
          </p:nvSpPr>
          <p:spPr>
            <a:xfrm>
              <a:off x="0" y="0"/>
              <a:ext cx="956090" cy="754160"/>
            </a:xfrm>
            <a:custGeom>
              <a:rect b="b" l="l" r="r" t="t"/>
              <a:pathLst>
                <a:path extrusionOk="0" h="754160" w="956090">
                  <a:moveTo>
                    <a:pt x="0" y="0"/>
                  </a:moveTo>
                  <a:lnTo>
                    <a:pt x="956090" y="0"/>
                  </a:lnTo>
                  <a:lnTo>
                    <a:pt x="956090" y="754160"/>
                  </a:lnTo>
                  <a:lnTo>
                    <a:pt x="0" y="754160"/>
                  </a:ln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65" name="Google Shape;265;p32"/>
            <p:cNvSpPr txBox="1"/>
            <p:nvPr/>
          </p:nvSpPr>
          <p:spPr>
            <a:xfrm>
              <a:off x="0" y="28575"/>
              <a:ext cx="956090" cy="72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900" u="none" cap="none" strike="noStrike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EMBEDD EVERYTHING INTO HANDLE OF THE RACKET DURING THE PROCESS OF MANUFACTURING BY REDUCING THE WEIGHT OF THE RACKET AND BALANCING IT.</a:t>
              </a:r>
              <a:endParaRPr sz="700"/>
            </a:p>
          </p:txBody>
        </p:sp>
      </p:grpSp>
      <p:grpSp>
        <p:nvGrpSpPr>
          <p:cNvPr id="266" name="Google Shape;266;p32"/>
          <p:cNvGrpSpPr/>
          <p:nvPr/>
        </p:nvGrpSpPr>
        <p:grpSpPr>
          <a:xfrm>
            <a:off x="7247908" y="2957787"/>
            <a:ext cx="1723409" cy="1431726"/>
            <a:chOff x="0" y="0"/>
            <a:chExt cx="907804" cy="754160"/>
          </a:xfrm>
        </p:grpSpPr>
        <p:sp>
          <p:nvSpPr>
            <p:cNvPr id="267" name="Google Shape;267;p32"/>
            <p:cNvSpPr/>
            <p:nvPr/>
          </p:nvSpPr>
          <p:spPr>
            <a:xfrm>
              <a:off x="0" y="0"/>
              <a:ext cx="907804" cy="754160"/>
            </a:xfrm>
            <a:custGeom>
              <a:rect b="b" l="l" r="r" t="t"/>
              <a:pathLst>
                <a:path extrusionOk="0" h="754160" w="907804">
                  <a:moveTo>
                    <a:pt x="0" y="0"/>
                  </a:moveTo>
                  <a:lnTo>
                    <a:pt x="907804" y="0"/>
                  </a:lnTo>
                  <a:lnTo>
                    <a:pt x="907804" y="754160"/>
                  </a:lnTo>
                  <a:lnTo>
                    <a:pt x="0" y="754160"/>
                  </a:lnTo>
                  <a:close/>
                </a:path>
              </a:pathLst>
            </a:custGeom>
            <a:gradFill>
              <a:gsLst>
                <a:gs pos="0">
                  <a:srgbClr val="8C52FF"/>
                </a:gs>
                <a:gs pos="100000">
                  <a:srgbClr val="5CE1E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68" name="Google Shape;268;p32"/>
            <p:cNvSpPr txBox="1"/>
            <p:nvPr/>
          </p:nvSpPr>
          <p:spPr>
            <a:xfrm>
              <a:off x="0" y="28575"/>
              <a:ext cx="907804" cy="72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2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900" u="none" cap="none" strike="noStrike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USE A COUPLE OF SENSORS AND NOT JUST ONE TO FIND THE EXACT POINT OF CONTACT OF THE BALL WITH THE RACKET-DETECT IT MORE ACCURATELY RATHER THAN THRESHOLDS. CAN TRIANGULATE IMPACT BASED ON TIME DIFFERENCE</a:t>
              </a:r>
              <a:endParaRPr sz="700"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2823910" y="1366297"/>
            <a:ext cx="1579250" cy="1389477"/>
          </a:xfrm>
          <a:custGeom>
            <a:rect b="b" l="l" r="r" t="t"/>
            <a:pathLst>
              <a:path extrusionOk="0" h="2778954" w="3158501">
                <a:moveTo>
                  <a:pt x="0" y="0"/>
                </a:moveTo>
                <a:lnTo>
                  <a:pt x="3158501" y="0"/>
                </a:lnTo>
                <a:lnTo>
                  <a:pt x="3158501" y="2778954"/>
                </a:lnTo>
                <a:lnTo>
                  <a:pt x="0" y="2778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018" l="0" r="0" t="-11018"/>
            </a:stretch>
          </a:blipFill>
          <a:ln>
            <a:noFill/>
          </a:ln>
        </p:spPr>
      </p:sp>
      <p:sp>
        <p:nvSpPr>
          <p:cNvPr id="270" name="Google Shape;270;p32"/>
          <p:cNvSpPr/>
          <p:nvPr/>
        </p:nvSpPr>
        <p:spPr>
          <a:xfrm>
            <a:off x="4805602" y="1366297"/>
            <a:ext cx="2147480" cy="1430255"/>
          </a:xfrm>
          <a:custGeom>
            <a:rect b="b" l="l" r="r" t="t"/>
            <a:pathLst>
              <a:path extrusionOk="0" h="2860510" w="4294959">
                <a:moveTo>
                  <a:pt x="0" y="0"/>
                </a:moveTo>
                <a:lnTo>
                  <a:pt x="4294959" y="0"/>
                </a:lnTo>
                <a:lnTo>
                  <a:pt x="4294959" y="2860509"/>
                </a:lnTo>
                <a:lnTo>
                  <a:pt x="0" y="2860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32"/>
          <p:cNvSpPr/>
          <p:nvPr/>
        </p:nvSpPr>
        <p:spPr>
          <a:xfrm>
            <a:off x="7151208" y="1325520"/>
            <a:ext cx="1916810" cy="1542592"/>
          </a:xfrm>
          <a:custGeom>
            <a:rect b="b" l="l" r="r" t="t"/>
            <a:pathLst>
              <a:path extrusionOk="0" h="3085183" w="3833620">
                <a:moveTo>
                  <a:pt x="0" y="0"/>
                </a:moveTo>
                <a:lnTo>
                  <a:pt x="3833620" y="0"/>
                </a:lnTo>
                <a:lnTo>
                  <a:pt x="3833620" y="3085183"/>
                </a:lnTo>
                <a:lnTo>
                  <a:pt x="0" y="3085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24257"/>
            </a:stretch>
          </a:blipFill>
          <a:ln>
            <a:noFill/>
          </a:ln>
        </p:spPr>
      </p:sp>
      <p:sp>
        <p:nvSpPr>
          <p:cNvPr id="272" name="Google Shape;272;p32"/>
          <p:cNvSpPr/>
          <p:nvPr/>
        </p:nvSpPr>
        <p:spPr>
          <a:xfrm>
            <a:off x="382935" y="1366297"/>
            <a:ext cx="1933333" cy="1452416"/>
          </a:xfrm>
          <a:custGeom>
            <a:rect b="b" l="l" r="r" t="t"/>
            <a:pathLst>
              <a:path extrusionOk="0" h="2904832" w="3866665">
                <a:moveTo>
                  <a:pt x="0" y="0"/>
                </a:moveTo>
                <a:lnTo>
                  <a:pt x="3866665" y="0"/>
                </a:lnTo>
                <a:lnTo>
                  <a:pt x="3866665" y="2904832"/>
                </a:lnTo>
                <a:lnTo>
                  <a:pt x="0" y="2904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32"/>
          <p:cNvSpPr/>
          <p:nvPr/>
        </p:nvSpPr>
        <p:spPr>
          <a:xfrm>
            <a:off x="5662989" y="85045"/>
            <a:ext cx="1488219" cy="1149987"/>
          </a:xfrm>
          <a:custGeom>
            <a:rect b="b" l="l" r="r" t="t"/>
            <a:pathLst>
              <a:path extrusionOk="0" h="2299974" w="2976437">
                <a:moveTo>
                  <a:pt x="0" y="0"/>
                </a:moveTo>
                <a:lnTo>
                  <a:pt x="2976437" y="0"/>
                </a:lnTo>
                <a:lnTo>
                  <a:pt x="2976437" y="2299975"/>
                </a:lnTo>
                <a:lnTo>
                  <a:pt x="0" y="2299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74" name="Google Shape;27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6152" y="88727"/>
            <a:ext cx="1203527" cy="120352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2507921" y="490405"/>
            <a:ext cx="3790481" cy="452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33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WAY FORWARD</a:t>
            </a:r>
            <a:endParaRPr sz="700"/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0E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/>
          <p:nvPr/>
        </p:nvSpPr>
        <p:spPr>
          <a:xfrm>
            <a:off x="1052562" y="3695679"/>
            <a:ext cx="1089024" cy="1024964"/>
          </a:xfrm>
          <a:custGeom>
            <a:rect b="b" l="l" r="r" t="t"/>
            <a:pathLst>
              <a:path extrusionOk="0" h="2049927" w="2178048">
                <a:moveTo>
                  <a:pt x="0" y="0"/>
                </a:moveTo>
                <a:lnTo>
                  <a:pt x="2178048" y="0"/>
                </a:lnTo>
                <a:lnTo>
                  <a:pt x="2178048" y="2049928"/>
                </a:lnTo>
                <a:lnTo>
                  <a:pt x="0" y="2049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33"/>
          <p:cNvSpPr/>
          <p:nvPr/>
        </p:nvSpPr>
        <p:spPr>
          <a:xfrm>
            <a:off x="6519529" y="3651661"/>
            <a:ext cx="1038581" cy="977489"/>
          </a:xfrm>
          <a:custGeom>
            <a:rect b="b" l="l" r="r" t="t"/>
            <a:pathLst>
              <a:path extrusionOk="0" h="1954977" w="2077163">
                <a:moveTo>
                  <a:pt x="0" y="0"/>
                </a:moveTo>
                <a:lnTo>
                  <a:pt x="2077163" y="0"/>
                </a:lnTo>
                <a:lnTo>
                  <a:pt x="2077163" y="1954977"/>
                </a:lnTo>
                <a:lnTo>
                  <a:pt x="0" y="1954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33"/>
          <p:cNvSpPr/>
          <p:nvPr/>
        </p:nvSpPr>
        <p:spPr>
          <a:xfrm>
            <a:off x="3341575" y="882009"/>
            <a:ext cx="2460851" cy="2460850"/>
          </a:xfrm>
          <a:custGeom>
            <a:rect b="b" l="l" r="r" t="t"/>
            <a:pathLst>
              <a:path extrusionOk="0" h="4921701" w="4921701">
                <a:moveTo>
                  <a:pt x="0" y="0"/>
                </a:moveTo>
                <a:lnTo>
                  <a:pt x="4921700" y="0"/>
                </a:lnTo>
                <a:lnTo>
                  <a:pt x="4921700" y="4921701"/>
                </a:lnTo>
                <a:lnTo>
                  <a:pt x="0" y="4921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33"/>
          <p:cNvSpPr/>
          <p:nvPr/>
        </p:nvSpPr>
        <p:spPr>
          <a:xfrm>
            <a:off x="3408577" y="3342859"/>
            <a:ext cx="2326846" cy="1548410"/>
          </a:xfrm>
          <a:custGeom>
            <a:rect b="b" l="l" r="r" t="t"/>
            <a:pathLst>
              <a:path extrusionOk="0" h="3096821" w="4653693">
                <a:moveTo>
                  <a:pt x="0" y="0"/>
                </a:moveTo>
                <a:lnTo>
                  <a:pt x="4653694" y="0"/>
                </a:lnTo>
                <a:lnTo>
                  <a:pt x="4653694" y="3096821"/>
                </a:lnTo>
                <a:lnTo>
                  <a:pt x="0" y="3096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33"/>
          <p:cNvSpPr txBox="1"/>
          <p:nvPr/>
        </p:nvSpPr>
        <p:spPr>
          <a:xfrm>
            <a:off x="207546" y="1753129"/>
            <a:ext cx="87288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MAKER FOR LIFE</a:t>
            </a:r>
            <a:endParaRPr sz="700"/>
          </a:p>
        </p:txBody>
      </p:sp>
      <p:sp>
        <p:nvSpPr>
          <p:cNvPr id="285" name="Google Shape;285;p33"/>
          <p:cNvSpPr txBox="1"/>
          <p:nvPr/>
        </p:nvSpPr>
        <p:spPr>
          <a:xfrm>
            <a:off x="2456912" y="463012"/>
            <a:ext cx="4230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100" u="none" cap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BEGINNING</a:t>
            </a:r>
            <a:endParaRPr sz="700"/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